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5143500" cx="9144000"/>
  <p:notesSz cx="6858000" cy="9144000"/>
  <p:embeddedFontLst>
    <p:embeddedFont>
      <p:font typeface="Comfortaa"/>
      <p:regular r:id="rId50"/>
      <p:bold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2" roundtripDataSignature="AMtx7mgFXTi6KlXvzBZ1k111YKvHjxv+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Comfortaa-bold.fntdata"/><Relationship Id="rId50" Type="http://schemas.openxmlformats.org/officeDocument/2006/relationships/font" Target="fonts/Comfortaa-regular.fntdata"/><Relationship Id="rId52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4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5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4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5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5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5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3198575" y="1683225"/>
            <a:ext cx="60615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</a:pPr>
            <a:r>
              <a:rPr b="0" i="0" lang="en-GB" sz="8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Cell</a:t>
            </a:r>
            <a:endParaRPr b="0" i="0" sz="8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"/>
          <p:cNvSpPr txBox="1"/>
          <p:nvPr/>
        </p:nvSpPr>
        <p:spPr>
          <a:xfrm>
            <a:off x="91025" y="121425"/>
            <a:ext cx="88152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Electric current</a:t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GB" sz="3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 flow of electrons around a circuit</a:t>
            </a:r>
            <a:endParaRPr b="0" i="0" sz="3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7" name="Google Shape;10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3476" y="2602700"/>
            <a:ext cx="4340525" cy="2441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"/>
          <p:cNvSpPr txBox="1"/>
          <p:nvPr/>
        </p:nvSpPr>
        <p:spPr>
          <a:xfrm>
            <a:off x="1851050" y="1684200"/>
            <a:ext cx="88911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</a:pPr>
            <a:r>
              <a:rPr b="0" i="0" lang="en-GB" sz="8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Electron</a:t>
            </a:r>
            <a:endParaRPr b="0" i="0" sz="8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"/>
          <p:cNvSpPr txBox="1"/>
          <p:nvPr/>
        </p:nvSpPr>
        <p:spPr>
          <a:xfrm>
            <a:off x="91025" y="121425"/>
            <a:ext cx="88152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Electron</a:t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GB" sz="3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 small piece of matter and energy.</a:t>
            </a:r>
            <a:endParaRPr b="0" i="0" sz="3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8" name="Google Shape;11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3800" y="1936475"/>
            <a:ext cx="3696400" cy="307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"/>
          <p:cNvSpPr txBox="1"/>
          <p:nvPr/>
        </p:nvSpPr>
        <p:spPr>
          <a:xfrm>
            <a:off x="159325" y="1646275"/>
            <a:ext cx="88911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  <a:buFont typeface="Arial"/>
              <a:buNone/>
            </a:pPr>
            <a:r>
              <a:rPr b="0" i="0" lang="en-GB" sz="7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Negative Terminal</a:t>
            </a:r>
            <a:endParaRPr b="0" i="0" sz="7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 txBox="1"/>
          <p:nvPr/>
        </p:nvSpPr>
        <p:spPr>
          <a:xfrm>
            <a:off x="91025" y="121425"/>
            <a:ext cx="88152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Negative Terminal</a:t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The </a:t>
            </a:r>
            <a:r>
              <a:rPr b="1" i="0" lang="en-GB" sz="16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terminal</a:t>
            </a:r>
            <a:r>
              <a:rPr b="0" i="0" lang="en-GB" sz="16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 of a </a:t>
            </a:r>
            <a:r>
              <a:rPr b="1" i="0" lang="en-GB" sz="16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battery</a:t>
            </a:r>
            <a:r>
              <a:rPr b="0" i="0" lang="en-GB" sz="16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 or other voltage source that has more </a:t>
            </a:r>
            <a:r>
              <a:rPr b="1" i="0" lang="en-GB" sz="16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electrons</a:t>
            </a:r>
            <a:r>
              <a:rPr b="0" i="0" lang="en-GB" sz="16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 than normal. Electrons flow from the </a:t>
            </a:r>
            <a:r>
              <a:rPr b="1" i="0" lang="en-GB" sz="16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negative terminal</a:t>
            </a:r>
            <a:r>
              <a:rPr b="0" i="0" lang="en-GB" sz="16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 through the </a:t>
            </a:r>
            <a:r>
              <a:rPr b="1" i="0" lang="en-GB" sz="16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circuit</a:t>
            </a:r>
            <a:r>
              <a:rPr b="0" i="0" lang="en-GB" sz="16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 to the positive </a:t>
            </a:r>
            <a:r>
              <a:rPr b="1" i="0" lang="en-GB" sz="16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terminal</a:t>
            </a:r>
            <a:r>
              <a:rPr b="0" i="0" lang="en-GB" sz="16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0" i="0" sz="4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9" name="Google Shape;12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338" y="3005575"/>
            <a:ext cx="2676525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8113" y="2169350"/>
            <a:ext cx="2729776" cy="272977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4"/>
          <p:cNvSpPr/>
          <p:nvPr/>
        </p:nvSpPr>
        <p:spPr>
          <a:xfrm>
            <a:off x="5914675" y="2172025"/>
            <a:ext cx="955200" cy="933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 txBox="1"/>
          <p:nvPr/>
        </p:nvSpPr>
        <p:spPr>
          <a:xfrm>
            <a:off x="379325" y="1631100"/>
            <a:ext cx="88911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  <a:buFont typeface="Arial"/>
              <a:buNone/>
            </a:pPr>
            <a:r>
              <a:rPr b="0" i="0" lang="en-GB" sz="7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Positive Terminal</a:t>
            </a:r>
            <a:endParaRPr b="0" i="0" sz="7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 txBox="1"/>
          <p:nvPr/>
        </p:nvSpPr>
        <p:spPr>
          <a:xfrm>
            <a:off x="91025" y="121425"/>
            <a:ext cx="88152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Positive Terminal</a:t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The </a:t>
            </a:r>
            <a:r>
              <a:rPr b="1" i="0" lang="en-GB" sz="20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terminal</a:t>
            </a:r>
            <a:r>
              <a:rPr b="0" i="0" lang="en-GB" sz="20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 of a </a:t>
            </a:r>
            <a:r>
              <a:rPr b="1" i="0" lang="en-GB" sz="20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battery</a:t>
            </a:r>
            <a:r>
              <a:rPr b="0" i="0" lang="en-GB" sz="20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 or other voltage source which </a:t>
            </a:r>
            <a:r>
              <a:rPr b="1" i="0" lang="en-GB" sz="20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electrons</a:t>
            </a:r>
            <a:r>
              <a:rPr b="0" i="0" lang="en-GB" sz="20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 flow towards through the </a:t>
            </a:r>
            <a:r>
              <a:rPr b="1" i="0" lang="en-GB" sz="20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circuit</a:t>
            </a:r>
            <a:r>
              <a:rPr b="0" i="0" lang="en-GB" sz="20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2" name="Google Shape;14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338" y="3005575"/>
            <a:ext cx="2676525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8113" y="2169350"/>
            <a:ext cx="2729776" cy="272977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6"/>
          <p:cNvSpPr/>
          <p:nvPr/>
        </p:nvSpPr>
        <p:spPr>
          <a:xfrm>
            <a:off x="6622175" y="2169350"/>
            <a:ext cx="955200" cy="933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 txBox="1"/>
          <p:nvPr/>
        </p:nvSpPr>
        <p:spPr>
          <a:xfrm>
            <a:off x="1122775" y="1775250"/>
            <a:ext cx="88911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  <a:buFont typeface="Arial"/>
              <a:buNone/>
            </a:pPr>
            <a:r>
              <a:rPr b="0" i="0" lang="en-GB" sz="7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Series Circuit</a:t>
            </a:r>
            <a:endParaRPr b="0" i="0" sz="7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/>
          <p:nvPr/>
        </p:nvSpPr>
        <p:spPr>
          <a:xfrm>
            <a:off x="91025" y="121425"/>
            <a:ext cx="88152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Series Circuit</a:t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5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A single pathway that </a:t>
            </a:r>
            <a:r>
              <a:rPr b="1" i="0" lang="en-GB" sz="25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electrons </a:t>
            </a:r>
            <a:r>
              <a:rPr b="0" i="0" lang="en-GB" sz="25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can flow through.</a:t>
            </a:r>
            <a:endParaRPr b="0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5" name="Google Shape;155;p18"/>
          <p:cNvPicPr preferRelativeResize="0"/>
          <p:nvPr/>
        </p:nvPicPr>
        <p:blipFill rotWithShape="1">
          <a:blip r:embed="rId3">
            <a:alphaModFix/>
          </a:blip>
          <a:srcRect b="0" l="0" r="52886" t="0"/>
          <a:stretch/>
        </p:blipFill>
        <p:spPr>
          <a:xfrm>
            <a:off x="1053200" y="1758975"/>
            <a:ext cx="2816799" cy="31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 rotWithShape="1">
          <a:blip r:embed="rId4">
            <a:alphaModFix/>
          </a:blip>
          <a:srcRect b="0" l="0" r="50982" t="0"/>
          <a:stretch/>
        </p:blipFill>
        <p:spPr>
          <a:xfrm>
            <a:off x="5398278" y="1694950"/>
            <a:ext cx="3120000" cy="339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/>
        </p:nvSpPr>
        <p:spPr>
          <a:xfrm>
            <a:off x="986225" y="1805600"/>
            <a:ext cx="88911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  <a:buFont typeface="Arial"/>
              <a:buNone/>
            </a:pPr>
            <a:r>
              <a:rPr b="0" i="0" lang="en-GB" sz="7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Parallel Circuit</a:t>
            </a:r>
            <a:endParaRPr b="0" i="0" sz="7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/>
          <p:nvPr/>
        </p:nvSpPr>
        <p:spPr>
          <a:xfrm>
            <a:off x="91025" y="121425"/>
            <a:ext cx="88152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Cell</a:t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 single unit that converts chemical energy into electrical energy.</a:t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0" name="Google Shape;6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007225"/>
            <a:ext cx="1513825" cy="205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5025" y="3239350"/>
            <a:ext cx="2731200" cy="182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/>
        </p:nvSpPr>
        <p:spPr>
          <a:xfrm>
            <a:off x="91025" y="121425"/>
            <a:ext cx="88152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Parallel Circuit</a:t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5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A circuit with multiple pathways that </a:t>
            </a:r>
            <a:r>
              <a:rPr b="1" i="0" lang="en-GB" sz="25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electrons </a:t>
            </a:r>
            <a:r>
              <a:rPr b="0" i="0" lang="en-GB" sz="25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can flow through.</a:t>
            </a:r>
            <a:endParaRPr b="0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7" name="Google Shape;167;p20"/>
          <p:cNvPicPr preferRelativeResize="0"/>
          <p:nvPr/>
        </p:nvPicPr>
        <p:blipFill rotWithShape="1">
          <a:blip r:embed="rId3">
            <a:alphaModFix/>
          </a:blip>
          <a:srcRect b="19255" l="48479" r="1924" t="13791"/>
          <a:stretch/>
        </p:blipFill>
        <p:spPr>
          <a:xfrm>
            <a:off x="664075" y="2264000"/>
            <a:ext cx="2965374" cy="210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 rotWithShape="1">
          <a:blip r:embed="rId4">
            <a:alphaModFix/>
          </a:blip>
          <a:srcRect b="0" l="5847" r="48396" t="0"/>
          <a:stretch/>
        </p:blipFill>
        <p:spPr>
          <a:xfrm>
            <a:off x="6353325" y="1602450"/>
            <a:ext cx="2179100" cy="31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/>
        </p:nvSpPr>
        <p:spPr>
          <a:xfrm>
            <a:off x="1919325" y="1828350"/>
            <a:ext cx="88911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  <a:buFont typeface="Arial"/>
              <a:buNone/>
            </a:pPr>
            <a:r>
              <a:rPr b="0" i="0" lang="en-GB" sz="7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Resistance</a:t>
            </a:r>
            <a:endParaRPr b="0" i="0" sz="7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/>
        </p:nvSpPr>
        <p:spPr>
          <a:xfrm>
            <a:off x="91025" y="121425"/>
            <a:ext cx="88152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Resistance</a:t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5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The measure of how much a </a:t>
            </a:r>
            <a:r>
              <a:rPr b="1" i="0" lang="en-GB" sz="25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component</a:t>
            </a:r>
            <a:r>
              <a:rPr b="0" i="0" lang="en-GB" sz="25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 decreases the flow of </a:t>
            </a:r>
            <a:r>
              <a:rPr b="1" i="0" lang="en-GB" sz="25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electrons</a:t>
            </a:r>
            <a:r>
              <a:rPr b="0" i="0" lang="en-GB" sz="25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 in a </a:t>
            </a:r>
            <a:r>
              <a:rPr b="1" i="0" lang="en-GB" sz="25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circuit</a:t>
            </a:r>
            <a:r>
              <a:rPr b="0" i="0" lang="en-GB" sz="25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0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9" name="Google Shape;17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2975" y="2571750"/>
            <a:ext cx="6734875" cy="146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/>
          <p:nvPr/>
        </p:nvSpPr>
        <p:spPr>
          <a:xfrm>
            <a:off x="2220400" y="1782825"/>
            <a:ext cx="88911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  <a:buFont typeface="Arial"/>
              <a:buNone/>
            </a:pPr>
            <a:r>
              <a:rPr b="0" i="0" lang="en-GB" sz="7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Terminal</a:t>
            </a:r>
            <a:endParaRPr b="0" i="0" sz="7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/>
        </p:nvSpPr>
        <p:spPr>
          <a:xfrm>
            <a:off x="91025" y="121425"/>
            <a:ext cx="88152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Terminal</a:t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5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The point at which a </a:t>
            </a:r>
            <a:r>
              <a:rPr b="1" i="0" lang="en-GB" sz="25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component’s conductor </a:t>
            </a:r>
            <a:r>
              <a:rPr b="0" i="0" lang="en-GB" sz="25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comes to an end.</a:t>
            </a:r>
            <a:endParaRPr b="0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0" name="Google Shape;19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61325"/>
            <a:ext cx="3873329" cy="272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2479" y="2261325"/>
            <a:ext cx="4616956" cy="272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/>
        </p:nvSpPr>
        <p:spPr>
          <a:xfrm>
            <a:off x="2564125" y="1782825"/>
            <a:ext cx="88911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  <a:buFont typeface="Arial"/>
              <a:buNone/>
            </a:pPr>
            <a:r>
              <a:rPr b="0" i="0" lang="en-GB" sz="7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Voltage</a:t>
            </a:r>
            <a:endParaRPr b="0" i="0" sz="7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/>
        </p:nvSpPr>
        <p:spPr>
          <a:xfrm>
            <a:off x="91025" y="121425"/>
            <a:ext cx="88152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Voltage</a:t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5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The </a:t>
            </a:r>
            <a:r>
              <a:rPr b="1" i="0" lang="en-GB" sz="25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force</a:t>
            </a:r>
            <a:r>
              <a:rPr b="0" i="0" lang="en-GB" sz="25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 that makes </a:t>
            </a:r>
            <a:r>
              <a:rPr b="1" i="0" lang="en-GB" sz="25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electricity</a:t>
            </a:r>
            <a:r>
              <a:rPr b="0" i="0" lang="en-GB" sz="25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 move.</a:t>
            </a:r>
            <a:endParaRPr b="0" i="0" sz="2500" u="none" cap="none" strike="noStrike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5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It is measured between two points, such as the </a:t>
            </a:r>
            <a:r>
              <a:rPr b="1" i="0" lang="en-GB" sz="25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positive and negative terminals</a:t>
            </a:r>
            <a:r>
              <a:rPr b="0" i="0" lang="en-GB" sz="25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 of a </a:t>
            </a:r>
            <a:r>
              <a:rPr b="1" i="0" lang="en-GB" sz="25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battery.</a:t>
            </a:r>
            <a:endParaRPr b="1" i="0" sz="2500" u="none" cap="none" strike="noStrike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2" name="Google Shape;20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325" y="2413725"/>
            <a:ext cx="2729774" cy="272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/>
          <p:nvPr/>
        </p:nvSpPr>
        <p:spPr>
          <a:xfrm>
            <a:off x="2564125" y="1782825"/>
            <a:ext cx="88911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  <a:buFont typeface="Arial"/>
              <a:buNone/>
            </a:pPr>
            <a:r>
              <a:rPr b="0" i="0" lang="en-GB" sz="7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Current</a:t>
            </a:r>
            <a:endParaRPr b="0" i="0" sz="7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/>
          <p:nvPr/>
        </p:nvSpPr>
        <p:spPr>
          <a:xfrm>
            <a:off x="91025" y="121425"/>
            <a:ext cx="88152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Current</a:t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5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The flow of </a:t>
            </a:r>
            <a:r>
              <a:rPr b="1" i="0" lang="en-GB" sz="25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electrons</a:t>
            </a:r>
            <a:r>
              <a:rPr b="0" i="0" lang="en-GB" sz="25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 in a </a:t>
            </a:r>
            <a:r>
              <a:rPr b="1" i="0" lang="en-GB" sz="25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circuit</a:t>
            </a:r>
            <a:r>
              <a:rPr b="0" i="0" lang="en-GB" sz="2500" u="none" cap="none" strike="noStrike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1" i="0" sz="2500" u="none" cap="none" strike="noStrike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13" name="Google Shape;21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650" y="2185450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2200" y="2149088"/>
            <a:ext cx="4193299" cy="235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0175" y="1240650"/>
            <a:ext cx="4628375" cy="322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/>
        </p:nvSpPr>
        <p:spPr>
          <a:xfrm>
            <a:off x="2483175" y="1631100"/>
            <a:ext cx="60615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</a:pPr>
            <a:r>
              <a:rPr b="0" i="0" lang="en-GB" sz="8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Battery</a:t>
            </a:r>
            <a:endParaRPr b="0" i="0" sz="8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0175" y="1240650"/>
            <a:ext cx="4628375" cy="322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0"/>
          <p:cNvSpPr txBox="1"/>
          <p:nvPr/>
        </p:nvSpPr>
        <p:spPr>
          <a:xfrm>
            <a:off x="874238" y="72525"/>
            <a:ext cx="7058700" cy="13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  <a:buFont typeface="Arial"/>
              <a:buNone/>
            </a:pPr>
            <a:r>
              <a:rPr b="0" i="0" lang="en-GB" sz="7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bulb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0750" y="1617825"/>
            <a:ext cx="1204175" cy="224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1106" y="1129281"/>
            <a:ext cx="4859775" cy="341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/>
          <p:nvPr/>
        </p:nvSpPr>
        <p:spPr>
          <a:xfrm>
            <a:off x="1077363" y="0"/>
            <a:ext cx="7058700" cy="13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  <a:buFont typeface="Arial"/>
              <a:buNone/>
            </a:pPr>
            <a:r>
              <a:rPr b="0" i="0" lang="en-GB" sz="7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1106" y="1129281"/>
            <a:ext cx="4859775" cy="34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6320044" y="2130069"/>
            <a:ext cx="2987900" cy="122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7525" y="1104807"/>
            <a:ext cx="5041375" cy="351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/>
          <p:nvPr/>
        </p:nvSpPr>
        <p:spPr>
          <a:xfrm>
            <a:off x="1077363" y="0"/>
            <a:ext cx="7058700" cy="13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  <a:buFont typeface="Arial"/>
              <a:buNone/>
            </a:pPr>
            <a:r>
              <a:rPr b="0" i="0" lang="en-GB" sz="7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buzzer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7525" y="1104807"/>
            <a:ext cx="5041375" cy="3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6481650" y="1918875"/>
            <a:ext cx="2959700" cy="147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4051" y="1059451"/>
            <a:ext cx="5091900" cy="363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/>
          <p:nvPr/>
        </p:nvSpPr>
        <p:spPr>
          <a:xfrm>
            <a:off x="1077363" y="0"/>
            <a:ext cx="7058700" cy="13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  <a:buFont typeface="Arial"/>
              <a:buNone/>
            </a:pPr>
            <a:r>
              <a:rPr b="0" i="0" lang="en-GB" sz="7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bulb (lit)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4051" y="1059451"/>
            <a:ext cx="5091900" cy="363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6"/>
          <p:cNvPicPr preferRelativeResize="0"/>
          <p:nvPr/>
        </p:nvPicPr>
        <p:blipFill rotWithShape="1">
          <a:blip r:embed="rId4">
            <a:alphaModFix/>
          </a:blip>
          <a:srcRect b="61549" l="30187" r="14321" t="14599"/>
          <a:stretch/>
        </p:blipFill>
        <p:spPr>
          <a:xfrm>
            <a:off x="7160300" y="2495575"/>
            <a:ext cx="1755300" cy="75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575" y="1213825"/>
            <a:ext cx="4722150" cy="333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 txBox="1"/>
          <p:nvPr/>
        </p:nvSpPr>
        <p:spPr>
          <a:xfrm>
            <a:off x="1077363" y="0"/>
            <a:ext cx="7058700" cy="13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  <a:buFont typeface="Arial"/>
              <a:buNone/>
            </a:pPr>
            <a:r>
              <a:rPr b="0" i="0" lang="en-GB" sz="7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switch (open)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575" y="1213825"/>
            <a:ext cx="4722150" cy="33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8"/>
          <p:cNvPicPr preferRelativeResize="0"/>
          <p:nvPr/>
        </p:nvPicPr>
        <p:blipFill rotWithShape="1">
          <a:blip r:embed="rId4">
            <a:alphaModFix/>
          </a:blip>
          <a:srcRect b="0" l="58392" r="0" t="0"/>
          <a:stretch/>
        </p:blipFill>
        <p:spPr>
          <a:xfrm>
            <a:off x="7131250" y="1875737"/>
            <a:ext cx="1853125" cy="20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0975" y="1255125"/>
            <a:ext cx="5172450" cy="366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91025" y="121425"/>
            <a:ext cx="88152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Battery</a:t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Two or more cells that convert chemical energy into electrical energy.</a:t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2" name="Google Shape;72;p4"/>
          <p:cNvPicPr preferRelativeResize="0"/>
          <p:nvPr/>
        </p:nvPicPr>
        <p:blipFill rotWithShape="1">
          <a:blip r:embed="rId3">
            <a:alphaModFix/>
          </a:blip>
          <a:srcRect b="66901" l="7585" r="77218" t="3846"/>
          <a:stretch/>
        </p:blipFill>
        <p:spPr>
          <a:xfrm>
            <a:off x="7161425" y="3633825"/>
            <a:ext cx="1643375" cy="117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025" y="3443675"/>
            <a:ext cx="3021898" cy="16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"/>
          <p:cNvSpPr txBox="1"/>
          <p:nvPr/>
        </p:nvSpPr>
        <p:spPr>
          <a:xfrm>
            <a:off x="1077363" y="0"/>
            <a:ext cx="7058700" cy="13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  <a:buFont typeface="Arial"/>
              <a:buNone/>
            </a:pPr>
            <a:r>
              <a:rPr b="0" i="0" lang="en-GB" sz="7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switch (closed)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7400" y="1719425"/>
            <a:ext cx="2089275" cy="208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0975" y="1255125"/>
            <a:ext cx="5172450" cy="366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3700" y="1385700"/>
            <a:ext cx="4635600" cy="3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 txBox="1"/>
          <p:nvPr/>
        </p:nvSpPr>
        <p:spPr>
          <a:xfrm>
            <a:off x="1077363" y="0"/>
            <a:ext cx="7058700" cy="13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  <a:buFont typeface="Arial"/>
              <a:buNone/>
            </a:pPr>
            <a:r>
              <a:rPr b="0" i="0" lang="en-GB" sz="7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battery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3700" y="1385700"/>
            <a:ext cx="4635600" cy="32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0150" y="1815700"/>
            <a:ext cx="2223074" cy="222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5575" y="1189850"/>
            <a:ext cx="5012850" cy="353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4"/>
          <p:cNvSpPr txBox="1"/>
          <p:nvPr/>
        </p:nvSpPr>
        <p:spPr>
          <a:xfrm>
            <a:off x="1077363" y="0"/>
            <a:ext cx="7058700" cy="13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  <a:buFont typeface="Arial"/>
              <a:buNone/>
            </a:pPr>
            <a:r>
              <a:rPr b="0" i="0" lang="en-GB" sz="7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5575" y="1189850"/>
            <a:ext cx="5012850" cy="353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0050" y="1893525"/>
            <a:ext cx="1760776" cy="176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/>
          <p:nvPr/>
        </p:nvSpPr>
        <p:spPr>
          <a:xfrm>
            <a:off x="2483175" y="1631100"/>
            <a:ext cx="60615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</a:pPr>
            <a:r>
              <a:rPr b="0" i="0" lang="en-GB" sz="8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Circuit</a:t>
            </a:r>
            <a:endParaRPr b="0" i="0" sz="8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/>
          <p:nvPr/>
        </p:nvSpPr>
        <p:spPr>
          <a:xfrm>
            <a:off x="91025" y="121425"/>
            <a:ext cx="88152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Circuit</a:t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GB" sz="3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 circuit is a complete path around which electricity can flow. It must include a source of electricity.</a:t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4" name="Google Shape;8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050" y="3648125"/>
            <a:ext cx="3762125" cy="118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3500" y="3194450"/>
            <a:ext cx="2619375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 txBox="1"/>
          <p:nvPr/>
        </p:nvSpPr>
        <p:spPr>
          <a:xfrm>
            <a:off x="1357950" y="1631100"/>
            <a:ext cx="71868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</a:pPr>
            <a:r>
              <a:rPr b="0" i="0" lang="en-GB" sz="8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Component</a:t>
            </a:r>
            <a:endParaRPr b="0" i="0" sz="8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"/>
          <p:cNvSpPr txBox="1"/>
          <p:nvPr/>
        </p:nvSpPr>
        <p:spPr>
          <a:xfrm>
            <a:off x="91025" y="121425"/>
            <a:ext cx="88152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Component</a:t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GB" sz="3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Each part that makes up the circuit.</a:t>
            </a:r>
            <a:endParaRPr b="0" i="0" sz="3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e.g cell, motor, buzzer etc</a:t>
            </a:r>
            <a:endParaRPr b="0" i="0" sz="3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6" name="Google Shape;96;p8"/>
          <p:cNvPicPr preferRelativeResize="0"/>
          <p:nvPr/>
        </p:nvPicPr>
        <p:blipFill rotWithShape="1">
          <a:blip r:embed="rId3">
            <a:alphaModFix/>
          </a:blip>
          <a:srcRect b="83070" l="0" r="19054" t="0"/>
          <a:stretch/>
        </p:blipFill>
        <p:spPr>
          <a:xfrm>
            <a:off x="46175" y="4165500"/>
            <a:ext cx="4452501" cy="85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 txBox="1"/>
          <p:nvPr/>
        </p:nvSpPr>
        <p:spPr>
          <a:xfrm>
            <a:off x="166900" y="1631100"/>
            <a:ext cx="88911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</a:pPr>
            <a:r>
              <a:rPr b="0" i="0" lang="en-GB" sz="8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Electric current</a:t>
            </a:r>
            <a:endParaRPr b="0" i="0" sz="8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