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embeddedFontLst>
    <p:embeddedFont>
      <p:font typeface="Comfortaa"/>
      <p:regular r:id="rId40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mfortaa-regular.fntdata"/><Relationship Id="rId20" Type="http://schemas.openxmlformats.org/officeDocument/2006/relationships/slide" Target="slides/slide15.xml"/><Relationship Id="rId41" Type="http://schemas.openxmlformats.org/officeDocument/2006/relationships/font" Target="fonts/Comfortaa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450719d9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450719d9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450719d9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450719d9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450719d97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450719d97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450719d97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a450719d9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450719d97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450719d97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450719d97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450719d9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450719d97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450719d97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450719d97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450719d97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450719d97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a450719d97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450719d97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a450719d97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450719d9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a450719d9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450719d97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a450719d97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450719d97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a450719d97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450719d97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450719d97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450719d97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a450719d97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a450719d97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a450719d97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450719d97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a450719d9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450719d97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a450719d97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a450719d97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a450719d97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a450719d97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a450719d97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a450719d97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a450719d97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450719d9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450719d9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a450719d97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a450719d97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a450719d97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a450719d97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a450719d97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a450719d97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a450719d97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a450719d97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a3a99b8eb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a3a99b8eb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450719d9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450719d9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450719d9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450719d9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456d1932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456d1932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450719d97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450719d9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450719d9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450719d9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3a99b8eb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3a99b8e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117850"/>
            <a:ext cx="8520600" cy="117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Forces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ctrTitle"/>
          </p:nvPr>
        </p:nvSpPr>
        <p:spPr>
          <a:xfrm>
            <a:off x="354150" y="3249100"/>
            <a:ext cx="8520600" cy="10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Water resistance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omfortaa"/>
                <a:ea typeface="Comfortaa"/>
                <a:cs typeface="Comfortaa"/>
                <a:sym typeface="Comfortaa"/>
              </a:rPr>
              <a:t>Water resistance is a type of force that uses friction to slow things down that are moving through water.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" name="Google Shape;112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2950" y="180700"/>
            <a:ext cx="29718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311700" y="1959775"/>
            <a:ext cx="8520600" cy="6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Gas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ctrTitle"/>
          </p:nvPr>
        </p:nvSpPr>
        <p:spPr>
          <a:xfrm>
            <a:off x="311700" y="1959775"/>
            <a:ext cx="8520600" cy="6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Gas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5" name="Google Shape;125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omfortaa"/>
                <a:ea typeface="Comfortaa"/>
                <a:cs typeface="Comfortaa"/>
                <a:sym typeface="Comfortaa"/>
              </a:rPr>
              <a:t>Gas is a state of matter that has no fixed shape and no fixed volume.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7450" y="102450"/>
            <a:ext cx="3716550" cy="150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ctrTitle"/>
          </p:nvPr>
        </p:nvSpPr>
        <p:spPr>
          <a:xfrm>
            <a:off x="311700" y="1959775"/>
            <a:ext cx="8520600" cy="7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Liquid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ctrTitle"/>
          </p:nvPr>
        </p:nvSpPr>
        <p:spPr>
          <a:xfrm>
            <a:off x="311700" y="1959775"/>
            <a:ext cx="8520600" cy="7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Liquid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8" name="Google Shape;138;p26"/>
          <p:cNvSpPr txBox="1"/>
          <p:nvPr>
            <p:ph idx="1" type="subTitle"/>
          </p:nvPr>
        </p:nvSpPr>
        <p:spPr>
          <a:xfrm>
            <a:off x="311700" y="2897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omfortaa"/>
                <a:ea typeface="Comfortaa"/>
                <a:cs typeface="Comfortaa"/>
                <a:sym typeface="Comfortaa"/>
              </a:rPr>
              <a:t>A</a:t>
            </a:r>
            <a:r>
              <a:rPr lang="en-GB" sz="2000">
                <a:latin typeface="Comfortaa"/>
                <a:ea typeface="Comfortaa"/>
                <a:cs typeface="Comfortaa"/>
                <a:sym typeface="Comfortaa"/>
              </a:rPr>
              <a:t> substance that flows freely but is of constant volume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2650" y="237300"/>
            <a:ext cx="2828947" cy="165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ctrTitle"/>
          </p:nvPr>
        </p:nvSpPr>
        <p:spPr>
          <a:xfrm>
            <a:off x="446125" y="1202750"/>
            <a:ext cx="8520600" cy="97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Counteracts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ctrTitle"/>
          </p:nvPr>
        </p:nvSpPr>
        <p:spPr>
          <a:xfrm>
            <a:off x="453200" y="2766300"/>
            <a:ext cx="8520600" cy="97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omfortaa"/>
                <a:ea typeface="Comfortaa"/>
                <a:cs typeface="Comfortaa"/>
                <a:sym typeface="Comfortaa"/>
              </a:rPr>
              <a:t>Act against (something) in order to reduce its force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0" name="Google Shape;150;p28"/>
          <p:cNvSpPr txBox="1"/>
          <p:nvPr/>
        </p:nvSpPr>
        <p:spPr>
          <a:xfrm>
            <a:off x="453200" y="2058825"/>
            <a:ext cx="79026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Counteracts</a:t>
            </a:r>
            <a:endParaRPr/>
          </a:p>
        </p:txBody>
      </p:sp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3375" y="223150"/>
            <a:ext cx="3410600" cy="151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ctrTitle"/>
          </p:nvPr>
        </p:nvSpPr>
        <p:spPr>
          <a:xfrm>
            <a:off x="240950" y="820700"/>
            <a:ext cx="8520600" cy="10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Dense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ctrTitle"/>
          </p:nvPr>
        </p:nvSpPr>
        <p:spPr>
          <a:xfrm>
            <a:off x="382450" y="2299350"/>
            <a:ext cx="8520600" cy="10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Dense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2" name="Google Shape;162;p30"/>
          <p:cNvSpPr txBox="1"/>
          <p:nvPr/>
        </p:nvSpPr>
        <p:spPr>
          <a:xfrm>
            <a:off x="567600" y="3417200"/>
            <a:ext cx="8008800" cy="11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omfortaa"/>
                <a:ea typeface="Comfortaa"/>
                <a:cs typeface="Comfortaa"/>
                <a:sym typeface="Comfortaa"/>
              </a:rPr>
              <a:t>                </a:t>
            </a:r>
            <a:r>
              <a:rPr lang="en-GB" sz="2000">
                <a:latin typeface="Comfortaa"/>
                <a:ea typeface="Comfortaa"/>
                <a:cs typeface="Comfortaa"/>
                <a:sym typeface="Comfortaa"/>
              </a:rPr>
              <a:t>C</a:t>
            </a:r>
            <a:r>
              <a:rPr lang="en-GB" sz="2000">
                <a:latin typeface="Comfortaa"/>
                <a:ea typeface="Comfortaa"/>
                <a:cs typeface="Comfortaa"/>
                <a:sym typeface="Comfortaa"/>
              </a:rPr>
              <a:t>losely compacted in substance.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3" name="Google Shape;16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9850" y="216075"/>
            <a:ext cx="337185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ctrTitle"/>
          </p:nvPr>
        </p:nvSpPr>
        <p:spPr>
          <a:xfrm>
            <a:off x="396600" y="226400"/>
            <a:ext cx="8520600" cy="12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Galileo Galilei (1564-1642)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0" y="1117850"/>
            <a:ext cx="8520600" cy="117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Forces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933900" y="1818275"/>
            <a:ext cx="63393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omfortaa"/>
                <a:ea typeface="Comfortaa"/>
                <a:cs typeface="Comfortaa"/>
                <a:sym typeface="Comfortaa"/>
              </a:rPr>
              <a:t>A force is any push or pull on an object.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8175" y="2614550"/>
            <a:ext cx="3181350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type="ctrTitle"/>
          </p:nvPr>
        </p:nvSpPr>
        <p:spPr>
          <a:xfrm>
            <a:off x="311700" y="2455025"/>
            <a:ext cx="8520600" cy="12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Galileo Galilei (1564-1642)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omfortaa"/>
                <a:ea typeface="Comfortaa"/>
                <a:cs typeface="Comfortaa"/>
                <a:sym typeface="Comfortaa"/>
              </a:rPr>
              <a:t>Galileo di Vincenzo Bonaiuti de' Galilei was an Italian astronomer, physicist and engineer.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4" name="Google Shape;1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4950" y="173625"/>
            <a:ext cx="1617343" cy="215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>
            <p:ph type="ctrTitle"/>
          </p:nvPr>
        </p:nvSpPr>
        <p:spPr>
          <a:xfrm>
            <a:off x="396600" y="700425"/>
            <a:ext cx="8520600" cy="86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streamline(d)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type="ctrTitle"/>
          </p:nvPr>
        </p:nvSpPr>
        <p:spPr>
          <a:xfrm>
            <a:off x="424900" y="2844125"/>
            <a:ext cx="8520600" cy="86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streamline(d)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omfortaa"/>
                <a:ea typeface="Comfortaa"/>
                <a:cs typeface="Comfortaa"/>
                <a:sym typeface="Comfortaa"/>
              </a:rPr>
              <a:t>H</a:t>
            </a:r>
            <a:r>
              <a:rPr lang="en-GB" sz="1400">
                <a:latin typeface="Comfortaa"/>
                <a:ea typeface="Comfortaa"/>
                <a:cs typeface="Comfortaa"/>
                <a:sym typeface="Comfortaa"/>
              </a:rPr>
              <a:t>aving a form that presents very little resistance to a flow of air or water.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5" name="Google Shape;18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6726" y="230225"/>
            <a:ext cx="2595926" cy="182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>
            <p:ph type="ctrTitle"/>
          </p:nvPr>
        </p:nvSpPr>
        <p:spPr>
          <a:xfrm>
            <a:off x="474425" y="275925"/>
            <a:ext cx="8520600" cy="160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Opposing forces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ctrTitle"/>
          </p:nvPr>
        </p:nvSpPr>
        <p:spPr>
          <a:xfrm>
            <a:off x="403675" y="2844125"/>
            <a:ext cx="8520600" cy="160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Opposing forces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omfortaa"/>
                <a:ea typeface="Comfortaa"/>
                <a:cs typeface="Comfortaa"/>
                <a:sym typeface="Comfortaa"/>
              </a:rPr>
              <a:t>Forces that work against each other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6" name="Google Shape;19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7675" y="273175"/>
            <a:ext cx="3186975" cy="172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/>
          <p:nvPr>
            <p:ph type="ctrTitle"/>
          </p:nvPr>
        </p:nvSpPr>
        <p:spPr>
          <a:xfrm>
            <a:off x="431975" y="219325"/>
            <a:ext cx="8520600" cy="163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Efficient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2" name="Google Shape;202;p37"/>
          <p:cNvSpPr txBox="1"/>
          <p:nvPr>
            <p:ph idx="1" type="subTitle"/>
          </p:nvPr>
        </p:nvSpPr>
        <p:spPr>
          <a:xfrm>
            <a:off x="538100" y="1881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/>
          <p:nvPr>
            <p:ph type="ctrTitle"/>
          </p:nvPr>
        </p:nvSpPr>
        <p:spPr>
          <a:xfrm>
            <a:off x="467350" y="1584775"/>
            <a:ext cx="8520600" cy="163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Efficient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8" name="Google Shape;208;p38"/>
          <p:cNvSpPr txBox="1"/>
          <p:nvPr>
            <p:ph idx="1" type="subTitle"/>
          </p:nvPr>
        </p:nvSpPr>
        <p:spPr>
          <a:xfrm>
            <a:off x="368300" y="30746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omfortaa"/>
                <a:ea typeface="Comfortaa"/>
                <a:cs typeface="Comfortaa"/>
                <a:sym typeface="Comfortaa"/>
              </a:rPr>
              <a:t>A comparison of the energy output to the energy input in a given system.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/>
          <p:nvPr>
            <p:ph type="ctrTitle"/>
          </p:nvPr>
        </p:nvSpPr>
        <p:spPr>
          <a:xfrm>
            <a:off x="269250" y="884375"/>
            <a:ext cx="8520600" cy="62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Surface area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"/>
          <p:cNvSpPr txBox="1"/>
          <p:nvPr>
            <p:ph type="ctrTitle"/>
          </p:nvPr>
        </p:nvSpPr>
        <p:spPr>
          <a:xfrm>
            <a:off x="396600" y="3983200"/>
            <a:ext cx="8520600" cy="62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Surface area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omfortaa"/>
                <a:ea typeface="Comfortaa"/>
                <a:cs typeface="Comfortaa"/>
                <a:sym typeface="Comfortaa"/>
              </a:rPr>
              <a:t>Surface area is the measure of how much  exposed area a solid object has. 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1"/>
          <p:cNvSpPr txBox="1"/>
          <p:nvPr>
            <p:ph type="ctrTitle"/>
          </p:nvPr>
        </p:nvSpPr>
        <p:spPr>
          <a:xfrm>
            <a:off x="431975" y="393425"/>
            <a:ext cx="8520600" cy="106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Comparison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ctrTitle"/>
          </p:nvPr>
        </p:nvSpPr>
        <p:spPr>
          <a:xfrm>
            <a:off x="311700" y="744575"/>
            <a:ext cx="8520600" cy="9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Gravity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2"/>
          <p:cNvSpPr txBox="1"/>
          <p:nvPr>
            <p:ph type="ctrTitle"/>
          </p:nvPr>
        </p:nvSpPr>
        <p:spPr>
          <a:xfrm>
            <a:off x="382450" y="3400300"/>
            <a:ext cx="8520600" cy="106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Comparison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omfortaa"/>
                <a:ea typeface="Comfortaa"/>
                <a:cs typeface="Comfortaa"/>
                <a:sym typeface="Comfortaa"/>
              </a:rPr>
              <a:t>T</a:t>
            </a:r>
            <a:r>
              <a:rPr lang="en-GB" sz="1400">
                <a:latin typeface="Comfortaa"/>
                <a:ea typeface="Comfortaa"/>
                <a:cs typeface="Comfortaa"/>
                <a:sym typeface="Comfortaa"/>
              </a:rPr>
              <a:t>he act of examining things to see if they are similar or different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3"/>
          <p:cNvSpPr txBox="1"/>
          <p:nvPr>
            <p:ph type="ctrTitle"/>
          </p:nvPr>
        </p:nvSpPr>
        <p:spPr>
          <a:xfrm>
            <a:off x="502725" y="481100"/>
            <a:ext cx="85206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Reducing resistance 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4"/>
          <p:cNvSpPr txBox="1"/>
          <p:nvPr>
            <p:ph type="ctrTitle"/>
          </p:nvPr>
        </p:nvSpPr>
        <p:spPr>
          <a:xfrm>
            <a:off x="509800" y="2631750"/>
            <a:ext cx="85206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Reducing resistance 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9" name="Google Shape;239;p44"/>
          <p:cNvSpPr txBox="1"/>
          <p:nvPr/>
        </p:nvSpPr>
        <p:spPr>
          <a:xfrm>
            <a:off x="665025" y="3487950"/>
            <a:ext cx="74145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Two ways to reduce air resistance are stated: reducing the area in contact with air (by the cyclist ducking down or cycling behind someone else) and by being more streamlined (wearing smoother surfaces or a more streamlined helmet).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40" name="Google Shape;24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9525" y="180700"/>
            <a:ext cx="2986975" cy="199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Machinery flashcards</a:t>
            </a:r>
            <a:endParaRPr/>
          </a:p>
        </p:txBody>
      </p:sp>
      <p:sp>
        <p:nvSpPr>
          <p:cNvPr id="246" name="Google Shape;246;p4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6"/>
          <p:cNvSpPr txBox="1"/>
          <p:nvPr>
            <p:ph type="ctrTitle"/>
          </p:nvPr>
        </p:nvSpPr>
        <p:spPr>
          <a:xfrm>
            <a:off x="311700" y="744575"/>
            <a:ext cx="8520600" cy="412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omfortaa"/>
                <a:ea typeface="Comfortaa"/>
                <a:cs typeface="Comfortaa"/>
                <a:sym typeface="Comfortaa"/>
              </a:rPr>
              <a:t>Machines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omfortaa"/>
                <a:ea typeface="Comfortaa"/>
                <a:cs typeface="Comfortaa"/>
                <a:sym typeface="Comfortaa"/>
              </a:rPr>
              <a:t>Devices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omfortaa"/>
                <a:ea typeface="Comfortaa"/>
                <a:cs typeface="Comfortaa"/>
                <a:sym typeface="Comfortaa"/>
              </a:rPr>
              <a:t>fulcrum/pivot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omfortaa"/>
                <a:ea typeface="Comfortaa"/>
                <a:cs typeface="Comfortaa"/>
                <a:sym typeface="Comfortaa"/>
              </a:rPr>
              <a:t>Gears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omfortaa"/>
                <a:ea typeface="Comfortaa"/>
                <a:cs typeface="Comfortaa"/>
                <a:sym typeface="Comfortaa"/>
              </a:rPr>
              <a:t>Cogs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omfortaa"/>
                <a:ea typeface="Comfortaa"/>
                <a:cs typeface="Comfortaa"/>
                <a:sym typeface="Comfortaa"/>
              </a:rPr>
              <a:t>Direction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omfortaa"/>
                <a:ea typeface="Comfortaa"/>
                <a:cs typeface="Comfortaa"/>
                <a:sym typeface="Comfortaa"/>
              </a:rPr>
              <a:t>Wheels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omfortaa"/>
                <a:ea typeface="Comfortaa"/>
                <a:cs typeface="Comfortaa"/>
                <a:sym typeface="Comfortaa"/>
              </a:rPr>
              <a:t>Ramps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omfortaa"/>
                <a:ea typeface="Comfortaa"/>
                <a:cs typeface="Comfortaa"/>
                <a:sym typeface="Comfortaa"/>
              </a:rPr>
              <a:t>Speed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omfortaa"/>
                <a:ea typeface="Comfortaa"/>
                <a:cs typeface="Comfortaa"/>
                <a:sym typeface="Comfortaa"/>
              </a:rPr>
              <a:t>Force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omfortaa"/>
                <a:ea typeface="Comfortaa"/>
                <a:cs typeface="Comfortaa"/>
                <a:sym typeface="Comfortaa"/>
              </a:rPr>
              <a:t>Wedges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omfortaa"/>
                <a:ea typeface="Comfortaa"/>
                <a:cs typeface="Comfortaa"/>
                <a:sym typeface="Comfortaa"/>
              </a:rPr>
              <a:t>Levers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omfortaa"/>
                <a:ea typeface="Comfortaa"/>
                <a:cs typeface="Comfortaa"/>
                <a:sym typeface="Comfortaa"/>
              </a:rPr>
              <a:t>Increase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omfortaa"/>
                <a:ea typeface="Comfortaa"/>
                <a:cs typeface="Comfortaa"/>
                <a:sym typeface="Comfortaa"/>
              </a:rPr>
              <a:t>Decrease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omfortaa"/>
                <a:ea typeface="Comfortaa"/>
                <a:cs typeface="Comfortaa"/>
                <a:sym typeface="Comfortaa"/>
              </a:rPr>
              <a:t>Screws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omfortaa"/>
                <a:ea typeface="Comfortaa"/>
                <a:cs typeface="Comfortaa"/>
                <a:sym typeface="Comfortaa"/>
              </a:rPr>
              <a:t>Drive gear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omfortaa"/>
                <a:ea typeface="Comfortaa"/>
                <a:cs typeface="Comfortaa"/>
                <a:sym typeface="Comfortaa"/>
              </a:rPr>
              <a:t>Pulleys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omfortaa"/>
                <a:ea typeface="Comfortaa"/>
                <a:cs typeface="Comfortaa"/>
                <a:sym typeface="Comfortaa"/>
              </a:rPr>
              <a:t>Clockwise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omfortaa"/>
                <a:ea typeface="Comfortaa"/>
                <a:cs typeface="Comfortaa"/>
                <a:sym typeface="Comfortaa"/>
              </a:rPr>
              <a:t>anti-clockwise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2" name="Google Shape;252;p4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311700" y="1791675"/>
            <a:ext cx="8520600" cy="9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Gravity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omfortaa"/>
                <a:ea typeface="Comfortaa"/>
                <a:cs typeface="Comfortaa"/>
                <a:sym typeface="Comfortaa"/>
              </a:rPr>
              <a:t>Gravity is the name for the force that pulls everything down toward the centre of the Earth.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6450" y="127350"/>
            <a:ext cx="1643100" cy="237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ctrTitle"/>
          </p:nvPr>
        </p:nvSpPr>
        <p:spPr>
          <a:xfrm>
            <a:off x="311700" y="744575"/>
            <a:ext cx="8520600" cy="96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Push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ctrTitle"/>
          </p:nvPr>
        </p:nvSpPr>
        <p:spPr>
          <a:xfrm>
            <a:off x="252700" y="2095150"/>
            <a:ext cx="8520600" cy="255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Comfortaa"/>
                <a:ea typeface="Comfortaa"/>
                <a:cs typeface="Comfortaa"/>
                <a:sym typeface="Comfortaa"/>
              </a:rPr>
              <a:t>Push</a:t>
            </a:r>
            <a:endParaRPr sz="5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6" name="Google Shape;86;p18"/>
          <p:cNvSpPr txBox="1"/>
          <p:nvPr>
            <p:ph idx="1" type="subTitle"/>
          </p:nvPr>
        </p:nvSpPr>
        <p:spPr>
          <a:xfrm>
            <a:off x="252700" y="37042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The force that moves an object away from something.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2656" y="211400"/>
            <a:ext cx="2116244" cy="255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ctrTitle"/>
          </p:nvPr>
        </p:nvSpPr>
        <p:spPr>
          <a:xfrm>
            <a:off x="311700" y="744575"/>
            <a:ext cx="8520600" cy="9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Air resistance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3" name="Google Shape;93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ctrTitle"/>
          </p:nvPr>
        </p:nvSpPr>
        <p:spPr>
          <a:xfrm>
            <a:off x="623400" y="2571750"/>
            <a:ext cx="8520600" cy="9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Air resistance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9" name="Google Shape;99;p20"/>
          <p:cNvSpPr txBox="1"/>
          <p:nvPr>
            <p:ph idx="1" type="subTitle"/>
          </p:nvPr>
        </p:nvSpPr>
        <p:spPr>
          <a:xfrm>
            <a:off x="311700" y="35982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omfortaa"/>
                <a:ea typeface="Comfortaa"/>
                <a:cs typeface="Comfortaa"/>
                <a:sym typeface="Comfortaa"/>
              </a:rPr>
              <a:t>Air resistance is a type of friction between air and another material.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2775" y="131175"/>
            <a:ext cx="2228850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ctrTitle"/>
          </p:nvPr>
        </p:nvSpPr>
        <p:spPr>
          <a:xfrm>
            <a:off x="311700" y="744575"/>
            <a:ext cx="8520600" cy="10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Water resistance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6" name="Google Shape;106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