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4"/>
    <p:sldMasterId id="2147483777" r:id="rId5"/>
    <p:sldMasterId id="2147483799" r:id="rId6"/>
    <p:sldMasterId id="2147483748" r:id="rId7"/>
    <p:sldMasterId id="2147483785" r:id="rId8"/>
    <p:sldMasterId id="2147483797" r:id="rId9"/>
    <p:sldMasterId id="2147483779" r:id="rId10"/>
    <p:sldMasterId id="2147483795" r:id="rId11"/>
    <p:sldMasterId id="2147483787" r:id="rId12"/>
    <p:sldMasterId id="2147483793" r:id="rId13"/>
    <p:sldMasterId id="2147483763" r:id="rId14"/>
    <p:sldMasterId id="2147483783" r:id="rId15"/>
    <p:sldMasterId id="2147483789" r:id="rId16"/>
    <p:sldMasterId id="2147483791" r:id="rId17"/>
  </p:sldMasterIdLst>
  <p:notesMasterIdLst>
    <p:notesMasterId r:id="rId36"/>
  </p:notesMasterIdLst>
  <p:handoutMasterIdLst>
    <p:handoutMasterId r:id="rId37"/>
  </p:handoutMasterIdLst>
  <p:sldIdLst>
    <p:sldId id="256" r:id="rId18"/>
    <p:sldId id="319" r:id="rId19"/>
    <p:sldId id="325" r:id="rId20"/>
    <p:sldId id="324" r:id="rId21"/>
    <p:sldId id="335" r:id="rId22"/>
    <p:sldId id="326" r:id="rId23"/>
    <p:sldId id="327" r:id="rId24"/>
    <p:sldId id="340" r:id="rId25"/>
    <p:sldId id="328" r:id="rId26"/>
    <p:sldId id="336" r:id="rId27"/>
    <p:sldId id="337" r:id="rId28"/>
    <p:sldId id="339" r:id="rId29"/>
    <p:sldId id="329" r:id="rId30"/>
    <p:sldId id="330" r:id="rId31"/>
    <p:sldId id="331" r:id="rId32"/>
    <p:sldId id="332" r:id="rId33"/>
    <p:sldId id="333" r:id="rId34"/>
    <p:sldId id="334" r:id="rId35"/>
  </p:sldIdLst>
  <p:sldSz cx="12192000" cy="6858000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2050"/>
    <a:srgbClr val="01A7E1"/>
    <a:srgbClr val="00ADE2"/>
    <a:srgbClr val="9DC62C"/>
    <a:srgbClr val="C39A2D"/>
    <a:srgbClr val="C8E5EB"/>
    <a:srgbClr val="F6892D"/>
    <a:srgbClr val="87C426"/>
    <a:srgbClr val="D4E038"/>
    <a:srgbClr val="F0E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36" autoAdjust="0"/>
  </p:normalViewPr>
  <p:slideViewPr>
    <p:cSldViewPr>
      <p:cViewPr varScale="1">
        <p:scale>
          <a:sx n="67" d="100"/>
          <a:sy n="67" d="100"/>
        </p:scale>
        <p:origin x="6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93C21F-4A9C-48E1-B065-55E1927A2F40}" type="datetimeFigureOut">
              <a:rPr lang="en-GB"/>
              <a:pPr>
                <a:defRPr/>
              </a:pPr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EF1414-690B-468F-8190-1A418D49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361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E4FA-32DB-4659-8199-CF62D2FEA545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C052-F6DA-4506-9228-DCFAEBBE05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0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CP_whit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7381" y="2093032"/>
            <a:ext cx="11329259" cy="112278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5400" b="1" baseline="0">
                <a:solidFill>
                  <a:srgbClr val="3A2050"/>
                </a:solidFill>
                <a:latin typeface="+mj-lt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Title of presentation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7381" y="3403848"/>
            <a:ext cx="11329259" cy="67322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32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Name of presenter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27381" y="4153272"/>
            <a:ext cx="11329259" cy="121994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2000" b="0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Job title, directorate</a:t>
            </a:r>
          </a:p>
        </p:txBody>
      </p:sp>
    </p:spTree>
    <p:extLst>
      <p:ext uri="{BB962C8B-B14F-4D97-AF65-F5344CB8AC3E}">
        <p14:creationId xmlns:p14="http://schemas.microsoft.com/office/powerpoint/2010/main" val="96831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11276632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</p:spTree>
    <p:extLst>
      <p:ext uri="{BB962C8B-B14F-4D97-AF65-F5344CB8AC3E}">
        <p14:creationId xmlns:p14="http://schemas.microsoft.com/office/powerpoint/2010/main" val="3067405157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02921" y="152400"/>
            <a:ext cx="9409504" cy="591116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32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0758343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863752" y="4509120"/>
            <a:ext cx="4032448" cy="108012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@ </a:t>
            </a:r>
            <a:r>
              <a:rPr lang="en-GB" dirty="0" err="1"/>
              <a:t>BPCcouncil</a:t>
            </a:r>
            <a:endParaRPr lang="en-GB" dirty="0"/>
          </a:p>
          <a:p>
            <a:pPr lvl="0"/>
            <a:r>
              <a:rPr lang="en-GB" dirty="0"/>
              <a:t>www.bcpcouncil.gov.uk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495600" y="3717032"/>
            <a:ext cx="6984776" cy="591116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Thank you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ADC7830E-9B17-4907-B7A6-169367F88E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9006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08367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863752" y="4509120"/>
            <a:ext cx="4032448" cy="108012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@ </a:t>
            </a:r>
            <a:r>
              <a:rPr lang="en-GB" dirty="0" err="1"/>
              <a:t>BPCcouncil</a:t>
            </a:r>
            <a:endParaRPr lang="en-GB" dirty="0"/>
          </a:p>
          <a:p>
            <a:pPr lvl="0"/>
            <a:r>
              <a:rPr lang="en-GB" dirty="0"/>
              <a:t>www.bcpcouncil.gov.uk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495600" y="3717032"/>
            <a:ext cx="6984776" cy="591116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6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82402385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863752" y="4509120"/>
            <a:ext cx="4032448" cy="108012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@ </a:t>
            </a:r>
            <a:r>
              <a:rPr lang="en-GB" dirty="0" err="1"/>
              <a:t>BPCcouncil</a:t>
            </a:r>
            <a:endParaRPr lang="en-GB" dirty="0"/>
          </a:p>
          <a:p>
            <a:pPr lvl="0"/>
            <a:r>
              <a:rPr lang="en-GB" dirty="0"/>
              <a:t>www.bcpcouncil.gov.uk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495600" y="3717032"/>
            <a:ext cx="6984776" cy="591116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34017922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7381" y="2093032"/>
            <a:ext cx="11329259" cy="112278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54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Title of presentation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7381" y="3403848"/>
            <a:ext cx="11329259" cy="67322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Name of presenter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27381" y="4153272"/>
            <a:ext cx="11329259" cy="121994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Job title, directorate</a:t>
            </a:r>
          </a:p>
        </p:txBody>
      </p:sp>
    </p:spTree>
    <p:extLst>
      <p:ext uri="{BB962C8B-B14F-4D97-AF65-F5344CB8AC3E}">
        <p14:creationId xmlns:p14="http://schemas.microsoft.com/office/powerpoint/2010/main" val="36254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27381" y="2093032"/>
            <a:ext cx="11329259" cy="112278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54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Title of presentation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527381" y="3403848"/>
            <a:ext cx="11329259" cy="67322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Name of presenter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27381" y="4153272"/>
            <a:ext cx="11329259" cy="1219944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Job title, directorate</a:t>
            </a:r>
          </a:p>
        </p:txBody>
      </p:sp>
    </p:spTree>
    <p:extLst>
      <p:ext uri="{BB962C8B-B14F-4D97-AF65-F5344CB8AC3E}">
        <p14:creationId xmlns:p14="http://schemas.microsoft.com/office/powerpoint/2010/main" val="24348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5588000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5588000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2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DB6091-623E-48BC-BE23-A833C88B4A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12024" y="2479804"/>
            <a:ext cx="5472608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E25256-94E2-410A-B1BC-379C23BC2C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343220" y="1363444"/>
            <a:ext cx="544141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2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</p:spTree>
    <p:extLst>
      <p:ext uri="{BB962C8B-B14F-4D97-AF65-F5344CB8AC3E}">
        <p14:creationId xmlns:p14="http://schemas.microsoft.com/office/powerpoint/2010/main" val="1857110389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11276632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rgbClr val="3A2050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</p:spTree>
    <p:extLst>
      <p:ext uri="{BB962C8B-B14F-4D97-AF65-F5344CB8AC3E}">
        <p14:creationId xmlns:p14="http://schemas.microsoft.com/office/powerpoint/2010/main" val="23841524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11276632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</p:spTree>
    <p:extLst>
      <p:ext uri="{BB962C8B-B14F-4D97-AF65-F5344CB8AC3E}">
        <p14:creationId xmlns:p14="http://schemas.microsoft.com/office/powerpoint/2010/main" val="287707010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5588000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DB6091-623E-48BC-BE23-A833C88B4A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12024" y="2479804"/>
            <a:ext cx="5472608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</p:spTree>
    <p:extLst>
      <p:ext uri="{BB962C8B-B14F-4D97-AF65-F5344CB8AC3E}">
        <p14:creationId xmlns:p14="http://schemas.microsoft.com/office/powerpoint/2010/main" val="964599306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5588000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DB6091-623E-48BC-BE23-A833C88B4A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12024" y="2479804"/>
            <a:ext cx="5472608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</p:spTree>
    <p:extLst>
      <p:ext uri="{BB962C8B-B14F-4D97-AF65-F5344CB8AC3E}">
        <p14:creationId xmlns:p14="http://schemas.microsoft.com/office/powerpoint/2010/main" val="872171197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08000" y="2479804"/>
            <a:ext cx="11276632" cy="3901524"/>
          </a:xfrm>
          <a:prstGeom prst="rect">
            <a:avLst/>
          </a:prstGeom>
        </p:spPr>
        <p:txBody>
          <a:bodyPr vert="horz"/>
          <a:lstStyle>
            <a:lvl1pPr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08000" y="1363444"/>
            <a:ext cx="11276632" cy="591116"/>
          </a:xfrm>
          <a:prstGeom prst="rect">
            <a:avLst/>
          </a:prstGeom>
        </p:spPr>
        <p:txBody>
          <a:bodyPr vert="horz"/>
          <a:lstStyle>
            <a:lvl1pPr>
              <a:buNone/>
              <a:defRPr sz="36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Heading </a:t>
            </a:r>
          </a:p>
        </p:txBody>
      </p:sp>
    </p:spTree>
    <p:extLst>
      <p:ext uri="{BB962C8B-B14F-4D97-AF65-F5344CB8AC3E}">
        <p14:creationId xmlns:p14="http://schemas.microsoft.com/office/powerpoint/2010/main" val="2823930479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1A45E3-E579-4870-A23E-1C3197B70A26}"/>
              </a:ext>
            </a:extLst>
          </p:cNvPr>
          <p:cNvSpPr txBox="1"/>
          <p:nvPr userDrawn="1"/>
        </p:nvSpPr>
        <p:spPr>
          <a:xfrm>
            <a:off x="504453" y="5496972"/>
            <a:ext cx="8831907" cy="398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GB" sz="1600" b="1" dirty="0">
                <a:solidFill>
                  <a:schemeClr val="bg1"/>
                </a:solidFill>
              </a:rPr>
              <a:t>BCP Mission statement here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7D199F-2447-457B-A377-F12B6F3ED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464" y="4725144"/>
            <a:ext cx="1482829" cy="170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7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1E98EAA-3A05-42E4-85CE-3BE0D1B25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9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Description generated with high confidence">
            <a:extLst>
              <a:ext uri="{FF2B5EF4-FFF2-40B4-BE49-F238E27FC236}">
                <a16:creationId xmlns:a16="http://schemas.microsoft.com/office/drawing/2014/main" id="{E4D0C8A3-D11C-4C56-9443-790D4B2253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9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8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generated with high confidence">
            <a:extLst>
              <a:ext uri="{FF2B5EF4-FFF2-40B4-BE49-F238E27FC236}">
                <a16:creationId xmlns:a16="http://schemas.microsoft.com/office/drawing/2014/main" id="{D01A1FFB-1C99-457A-8C4C-C6D5913356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5779008"/>
            <a:ext cx="12188952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D19F9598-D2F3-42D0-8EC7-443AE24FA5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" y="5779006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454E9C-47BF-4C14-8E02-EAF0F97BDA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464" y="4725144"/>
            <a:ext cx="1482829" cy="170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2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40B4F7-B11F-4DB6-BA72-CEA059ED75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464" y="4725144"/>
            <a:ext cx="1482829" cy="170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5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Description generated with high confidence">
            <a:extLst>
              <a:ext uri="{FF2B5EF4-FFF2-40B4-BE49-F238E27FC236}">
                <a16:creationId xmlns:a16="http://schemas.microsoft.com/office/drawing/2014/main" id="{9CD4DAA6-9676-4155-847D-8F01CA024E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5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device&#10;&#10;Description generated with high confidence">
            <a:extLst>
              <a:ext uri="{FF2B5EF4-FFF2-40B4-BE49-F238E27FC236}">
                <a16:creationId xmlns:a16="http://schemas.microsoft.com/office/drawing/2014/main" id="{9CD4DAA6-9676-4155-847D-8F01CA024E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4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CDA3FD96-0442-46FA-B85E-C48EF159F1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2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1E98EAA-3A05-42E4-85CE-3BE0D1B25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1E98EAA-3A05-42E4-85CE-3BE0D1B25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2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1E98EAA-3A05-42E4-85CE-3BE0D1B25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77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93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chool.admissions@bcpcouncil.gov.uk" TargetMode="External"/><Relationship Id="rId2" Type="http://schemas.openxmlformats.org/officeDocument/2006/relationships/hyperlink" Target="mailto:cis@bcpcouncil.gov.uk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pcouncil.gov.uk/schooladmission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ingstonebournemouth.org/" TargetMode="External"/><Relationship Id="rId2" Type="http://schemas.openxmlformats.org/officeDocument/2006/relationships/hyperlink" Target="http://www.bcpcouncil.gov.uk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290E2D2-BB05-4044-9E7A-D8CE0057A30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27381" y="2093032"/>
            <a:ext cx="11329259" cy="1122784"/>
          </a:xfrm>
        </p:spPr>
        <p:txBody>
          <a:bodyPr/>
          <a:lstStyle/>
          <a:p>
            <a:r>
              <a:rPr lang="en-GB" dirty="0"/>
              <a:t>Moving up to Secondary School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002C7C5-A781-4BC9-9E81-4C5849C051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Admissions Services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12F717C-703B-43D1-B8D8-00EDDA8A6CC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Admissions Services</a:t>
            </a:r>
          </a:p>
          <a:p>
            <a:r>
              <a:rPr lang="en-GB" dirty="0"/>
              <a:t>Quality and Commissioning </a:t>
            </a:r>
          </a:p>
        </p:txBody>
      </p:sp>
    </p:spTree>
    <p:extLst>
      <p:ext uri="{BB962C8B-B14F-4D97-AF65-F5344CB8AC3E}">
        <p14:creationId xmlns:p14="http://schemas.microsoft.com/office/powerpoint/2010/main" val="347324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B5FDF8-62D9-4D6D-8016-FA025F2CD4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Take your time – places are not offered on a first come first served basis.</a:t>
            </a:r>
          </a:p>
          <a:p>
            <a:pPr>
              <a:lnSpc>
                <a:spcPct val="150000"/>
              </a:lnSpc>
            </a:pPr>
            <a:r>
              <a:rPr lang="en-GB" dirty="0"/>
              <a:t>Think carefully about the order you list your preferred schools. </a:t>
            </a:r>
          </a:p>
          <a:p>
            <a:pPr>
              <a:lnSpc>
                <a:spcPct val="150000"/>
              </a:lnSpc>
            </a:pPr>
            <a:r>
              <a:rPr lang="en-GB" dirty="0"/>
              <a:t>Always list your most preferred school first.</a:t>
            </a:r>
          </a:p>
          <a:p>
            <a:pPr>
              <a:lnSpc>
                <a:spcPct val="150000"/>
              </a:lnSpc>
            </a:pPr>
            <a:r>
              <a:rPr lang="en-GB" dirty="0"/>
              <a:t>We will always offer the highest named school that can offer you a place.</a:t>
            </a:r>
          </a:p>
          <a:p>
            <a:pPr>
              <a:lnSpc>
                <a:spcPct val="150000"/>
              </a:lnSpc>
            </a:pPr>
            <a:r>
              <a:rPr lang="en-GB" dirty="0"/>
              <a:t>Consider any test results – you will receive these before the closing date. </a:t>
            </a:r>
          </a:p>
          <a:p>
            <a:pPr>
              <a:lnSpc>
                <a:spcPct val="150000"/>
              </a:lnSpc>
            </a:pPr>
            <a:r>
              <a:rPr lang="en-GB" dirty="0"/>
              <a:t>Consider how your child will get to school and the potential costs involved. 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F9F07-6683-4921-BCC2-34F7DDE119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8000" y="1484784"/>
            <a:ext cx="11276632" cy="591116"/>
          </a:xfrm>
        </p:spPr>
        <p:txBody>
          <a:bodyPr/>
          <a:lstStyle/>
          <a:p>
            <a:r>
              <a:rPr lang="en-GB" dirty="0"/>
              <a:t>Before submitting the application</a:t>
            </a:r>
          </a:p>
        </p:txBody>
      </p:sp>
    </p:spTree>
    <p:extLst>
      <p:ext uri="{BB962C8B-B14F-4D97-AF65-F5344CB8AC3E}">
        <p14:creationId xmlns:p14="http://schemas.microsoft.com/office/powerpoint/2010/main" val="159719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0F9719-A192-4DCA-BED1-08D5BE5A09B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3600" dirty="0"/>
              <a:t>Complete and submit an online application by Midnight on 31 October 2020.</a:t>
            </a:r>
          </a:p>
          <a:p>
            <a:endParaRPr lang="en-GB" sz="3600" dirty="0"/>
          </a:p>
          <a:p>
            <a:r>
              <a:rPr lang="en-GB" sz="3600" dirty="0"/>
              <a:t>Paper forms must be submitted and received by the Local Authority by 31 October 2020.</a:t>
            </a:r>
            <a:endParaRPr lang="en-GB" sz="3600" b="1" dirty="0">
              <a:solidFill>
                <a:srgbClr val="FF0000"/>
              </a:solidFill>
            </a:endParaRPr>
          </a:p>
          <a:p>
            <a:endParaRPr lang="en-GB" sz="900" b="1" dirty="0">
              <a:solidFill>
                <a:srgbClr val="FF0000"/>
              </a:solidFill>
            </a:endParaRPr>
          </a:p>
          <a:p>
            <a:endParaRPr lang="en-GB" sz="900" b="1" dirty="0">
              <a:solidFill>
                <a:srgbClr val="FF0000"/>
              </a:solidFill>
            </a:endParaRPr>
          </a:p>
          <a:p>
            <a:endParaRPr lang="en-GB" sz="900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C12CF-E0C7-4583-B09F-810A3C104FE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Submit the application	</a:t>
            </a:r>
          </a:p>
        </p:txBody>
      </p:sp>
    </p:spTree>
    <p:extLst>
      <p:ext uri="{BB962C8B-B14F-4D97-AF65-F5344CB8AC3E}">
        <p14:creationId xmlns:p14="http://schemas.microsoft.com/office/powerpoint/2010/main" val="121180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C6C4-9487-45F4-8BFE-79F54E15DC9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Tell us in writing if your information changes after submitting your application.</a:t>
            </a:r>
          </a:p>
          <a:p>
            <a:pPr>
              <a:lnSpc>
                <a:spcPct val="150000"/>
              </a:lnSpc>
            </a:pPr>
            <a:r>
              <a:rPr lang="en-GB" dirty="0"/>
              <a:t>These changes must be submitted by 31 October 2020.</a:t>
            </a:r>
          </a:p>
          <a:p>
            <a:pPr>
              <a:lnSpc>
                <a:spcPct val="150000"/>
              </a:lnSpc>
            </a:pPr>
            <a:r>
              <a:rPr lang="en-GB" dirty="0"/>
              <a:t>Any changes received after this date will be considered late.</a:t>
            </a:r>
          </a:p>
          <a:p>
            <a:pPr>
              <a:lnSpc>
                <a:spcPct val="150000"/>
              </a:lnSpc>
            </a:pPr>
            <a:r>
              <a:rPr lang="en-GB" dirty="0"/>
              <a:t>Check if the school you want has a cut off date for considering a change of address.</a:t>
            </a:r>
          </a:p>
          <a:p>
            <a:pPr>
              <a:lnSpc>
                <a:spcPct val="150000"/>
              </a:lnSpc>
            </a:pPr>
            <a:r>
              <a:rPr lang="en-GB" dirty="0"/>
              <a:t>If you apply late you risk not being offered the school you want.</a:t>
            </a:r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552638-B645-4ADD-A3B0-AFBF55FD0D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600" dirty="0"/>
              <a:t>Changes to your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6520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E025B9-7088-4944-9823-D6535289EF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admission authorities rank all applicants against the order of priority listed in their admission policies.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list of ranked children is given to the Local Authority Admissions Team.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Admissions team then look to see which of your preferences can offer your child a place.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more than one school can offer you a place, you will ONLY be offered the one listed highest on your form.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do not share information about which schools you have applied for.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Schools do not know which order you have named them. </a:t>
            </a:r>
            <a:endParaRPr lang="en-GB" dirty="0"/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BFB36-28B8-4F40-A574-3E4CA93D7EA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How decisions are made</a:t>
            </a:r>
          </a:p>
        </p:txBody>
      </p:sp>
    </p:spTree>
    <p:extLst>
      <p:ext uri="{BB962C8B-B14F-4D97-AF65-F5344CB8AC3E}">
        <p14:creationId xmlns:p14="http://schemas.microsoft.com/office/powerpoint/2010/main" val="3689820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4D80D6-4DE9-4541-A6BF-949EFF04C0F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cannot be offered any of your preferences, we will offer an alternative school place.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school may not be close to your home.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If you do not use all 3 preferences or only name regularly oversubscribed schools, it is more likely that we will have to offer a school not named on your application. 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C53D-95BB-4D99-942C-88BD9268F45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How decisions are made</a:t>
            </a:r>
          </a:p>
        </p:txBody>
      </p:sp>
    </p:spTree>
    <p:extLst>
      <p:ext uri="{BB962C8B-B14F-4D97-AF65-F5344CB8AC3E}">
        <p14:creationId xmlns:p14="http://schemas.microsoft.com/office/powerpoint/2010/main" val="2475580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4D80D6-4DE9-4541-A6BF-949EFF04C0F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The national notification date is 1 March 2021.</a:t>
            </a:r>
          </a:p>
          <a:p>
            <a:endParaRPr lang="en-GB" sz="2000" dirty="0"/>
          </a:p>
          <a:p>
            <a:r>
              <a:rPr lang="en-GB" sz="2000" dirty="0"/>
              <a:t>Parents who applied online can log in from 10am and view their offered school on this date. </a:t>
            </a:r>
          </a:p>
          <a:p>
            <a:endParaRPr lang="en-GB" sz="2000" b="1" dirty="0"/>
          </a:p>
          <a:p>
            <a:r>
              <a:rPr lang="en-GB" sz="2000" dirty="0"/>
              <a:t>Parents who supplied an email address will be sent a link to their offer letter on 1 March 2021.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000" dirty="0"/>
              <a:t>Parents who did not will be sent an offer letter on 1 March 2021.</a:t>
            </a:r>
          </a:p>
          <a:p>
            <a:endParaRPr lang="en-GB" sz="2000" dirty="0"/>
          </a:p>
          <a:p>
            <a:r>
              <a:rPr lang="en-GB" sz="2000" dirty="0"/>
              <a:t>Late applicants will hear on 12 March 2021.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C53D-95BB-4D99-942C-88BD9268F45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When will you hear?</a:t>
            </a:r>
          </a:p>
        </p:txBody>
      </p:sp>
    </p:spTree>
    <p:extLst>
      <p:ext uri="{BB962C8B-B14F-4D97-AF65-F5344CB8AC3E}">
        <p14:creationId xmlns:p14="http://schemas.microsoft.com/office/powerpoint/2010/main" val="109428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196B77-AC7A-4081-A9E8-FCD5BFD20CF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Accept the place unless you have made other arrangements. </a:t>
            </a:r>
          </a:p>
          <a:p>
            <a:endParaRPr lang="en-GB" dirty="0"/>
          </a:p>
          <a:p>
            <a:r>
              <a:rPr lang="en-GB" dirty="0"/>
              <a:t>Visit the school you have been offered if you haven’t already.</a:t>
            </a:r>
          </a:p>
          <a:p>
            <a:endParaRPr lang="en-GB" dirty="0"/>
          </a:p>
          <a:p>
            <a:r>
              <a:rPr lang="en-GB" dirty="0"/>
              <a:t>Check your offer letter to find out how to: </a:t>
            </a:r>
          </a:p>
          <a:p>
            <a:pPr lvl="1"/>
            <a:r>
              <a:rPr lang="en-GB" dirty="0"/>
              <a:t>Be placed on your preferred school’s waiting list</a:t>
            </a:r>
          </a:p>
          <a:p>
            <a:pPr lvl="1"/>
            <a:r>
              <a:rPr lang="en-GB" dirty="0"/>
              <a:t>Appeal the decision not to offer your child a place at your preferred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4900A-292D-4FB5-B07E-6FA4D3FE6BC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What if you are not happy with the offered school?</a:t>
            </a:r>
          </a:p>
        </p:txBody>
      </p:sp>
    </p:spTree>
    <p:extLst>
      <p:ext uri="{BB962C8B-B14F-4D97-AF65-F5344CB8AC3E}">
        <p14:creationId xmlns:p14="http://schemas.microsoft.com/office/powerpoint/2010/main" val="378508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B8E438-BDA9-4389-8D10-6B626FCBEF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2479804"/>
            <a:ext cx="11276632" cy="3901524"/>
          </a:xfrm>
        </p:spPr>
        <p:txBody>
          <a:bodyPr/>
          <a:lstStyle/>
          <a:p>
            <a:r>
              <a:rPr lang="en-GB" sz="2100" dirty="0"/>
              <a:t>Applications received after the closing date are late.</a:t>
            </a:r>
          </a:p>
          <a:p>
            <a:endParaRPr lang="en-GB" sz="2100" dirty="0"/>
          </a:p>
          <a:p>
            <a:r>
              <a:rPr lang="en-GB" sz="2100" dirty="0"/>
              <a:t>Late applications are considered after all the on-time applicants have been offered places.</a:t>
            </a:r>
          </a:p>
          <a:p>
            <a:endParaRPr lang="en-GB" sz="2100" dirty="0"/>
          </a:p>
          <a:p>
            <a:r>
              <a:rPr lang="en-GB" sz="2100" dirty="0"/>
              <a:t>Parents may not be offered a place at the school they want if they apply late.</a:t>
            </a:r>
          </a:p>
          <a:p>
            <a:endParaRPr lang="en-GB" sz="2100" dirty="0"/>
          </a:p>
          <a:p>
            <a:r>
              <a:rPr lang="en-GB" sz="2100" dirty="0"/>
              <a:t>Regularly oversubscribed schools may be full before late applications are considered.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5A9F8-28BF-4C1F-B80B-1FA09221C9C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If your application is late</a:t>
            </a:r>
          </a:p>
        </p:txBody>
      </p:sp>
    </p:spTree>
    <p:extLst>
      <p:ext uri="{BB962C8B-B14F-4D97-AF65-F5344CB8AC3E}">
        <p14:creationId xmlns:p14="http://schemas.microsoft.com/office/powerpoint/2010/main" val="351513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289D13-9F69-4F4F-A9E1-6E65841D59C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For Information about Bournemouth and Christchurch Schools you can contact:</a:t>
            </a:r>
          </a:p>
          <a:p>
            <a:pPr lvl="1"/>
            <a:r>
              <a:rPr lang="en-GB" dirty="0"/>
              <a:t>01202 456222</a:t>
            </a:r>
          </a:p>
          <a:p>
            <a:pPr lvl="1"/>
            <a:r>
              <a:rPr lang="en-GB" dirty="0">
                <a:hlinkClick r:id="rId2"/>
              </a:rPr>
              <a:t>cis@bcpcouncil.gov.uk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For Information about schools in Poole you can contact: </a:t>
            </a:r>
          </a:p>
          <a:p>
            <a:pPr lvl="1"/>
            <a:r>
              <a:rPr lang="en-GB" dirty="0"/>
              <a:t>01202 261936</a:t>
            </a:r>
          </a:p>
          <a:p>
            <a:pPr lvl="1"/>
            <a:r>
              <a:rPr lang="en-GB" dirty="0">
                <a:hlinkClick r:id="rId3"/>
              </a:rPr>
              <a:t>school.admissions@bcpcouncil.gov.uk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54743-C3AC-4140-A51E-B11F59E5BB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417712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C6C4-9487-45F4-8BFE-79F54E15DC9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How to apply for a secondary school place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Where to get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How decisions are made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When you will hear where your child has a place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Arial" pitchFamily="34" charset="0"/>
                <a:cs typeface="Arial" pitchFamily="34" charset="0"/>
              </a:rPr>
              <a:t>What to do if you are not happy with the offer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552638-B645-4ADD-A3B0-AFBF55FD0D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600" dirty="0">
                <a:latin typeface="Arial" pitchFamily="34" charset="0"/>
                <a:cs typeface="Arial" pitchFamily="34" charset="0"/>
              </a:rPr>
              <a:t>Presentation Overview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4180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C6C4-9487-45F4-8BFE-79F54E15DC9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do not submit an application you will NOT be offered a school place. 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will be sent to your child’s current school in September 2020.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can apply online from 1 September 2020.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can request a paper form from BCP Council. 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Once restrictions due to COVID-19 have been lifted, you may collect one from BCP Council offices.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must apply to the Local Authority where you live.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can apply for any school, regardless of where it is located.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552638-B645-4ADD-A3B0-AFBF55FD0D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to apply.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2248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C6C4-9487-45F4-8BFE-79F54E15DC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2790" y="2420888"/>
            <a:ext cx="11276632" cy="39015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strongly suggest you list 3 schools. 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List them in the order you want them - your favourite should be listed first.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Answer all the questions asked on the form. 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sure you list any sibling(s).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any evidence of religious faith if relevant.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 completed Supplementary Information Forms where relevant. 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552638-B645-4ADD-A3B0-AFBF55FD0D6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 Points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1062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48B4B4-E51C-4966-88E3-C99E857BEA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Make sure you provide your correct address. </a:t>
            </a:r>
          </a:p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a fraudulent address will result in any offered place being withdrawn.</a:t>
            </a:r>
          </a:p>
          <a:p>
            <a:r>
              <a:rPr lang="en-GB" dirty="0"/>
              <a:t>You have a right to express a preference for the school you prefer. </a:t>
            </a:r>
          </a:p>
          <a:p>
            <a:r>
              <a:rPr lang="en-GB" dirty="0"/>
              <a:t>Preference is not the same as choice.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Apply ON TIME by the deadline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31 OCTOBER 2020!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A56A-6E99-444C-8F45-C9ECE602ED8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140803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C3E961-0F9A-4B80-B884-F1F32608E26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3608" y="2420888"/>
            <a:ext cx="11276632" cy="3901524"/>
          </a:xfrm>
        </p:spPr>
        <p:txBody>
          <a:bodyPr/>
          <a:lstStyle/>
          <a:p>
            <a:r>
              <a:rPr lang="en-GB" dirty="0"/>
              <a:t>Look at Ofsted Reports and School Prospectuses. </a:t>
            </a:r>
          </a:p>
          <a:p>
            <a:endParaRPr lang="en-GB" dirty="0"/>
          </a:p>
          <a:p>
            <a:r>
              <a:rPr lang="en-GB" dirty="0"/>
              <a:t>Look at statistics from previous years’ allocations. </a:t>
            </a:r>
          </a:p>
          <a:p>
            <a:endParaRPr lang="en-GB" dirty="0"/>
          </a:p>
          <a:p>
            <a:r>
              <a:rPr lang="en-GB" dirty="0"/>
              <a:t>Read the admission policies for schools you are considering applying to.</a:t>
            </a:r>
          </a:p>
          <a:p>
            <a:endParaRPr lang="en-GB" dirty="0"/>
          </a:p>
          <a:p>
            <a:r>
              <a:rPr lang="en-GB" dirty="0"/>
              <a:t>Read our Parent’s guide at </a:t>
            </a:r>
            <a:r>
              <a:rPr lang="en-GB" dirty="0">
                <a:hlinkClick r:id="rId2"/>
              </a:rPr>
              <a:t>www.bcpcouncil.gov.uk/schooladmissions</a:t>
            </a:r>
            <a:r>
              <a:rPr lang="en-GB" dirty="0"/>
              <a:t> from 1 September.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1603-F4BF-49B3-A304-2B18C41E27E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Information about schools</a:t>
            </a:r>
          </a:p>
        </p:txBody>
      </p:sp>
    </p:spTree>
    <p:extLst>
      <p:ext uri="{BB962C8B-B14F-4D97-AF65-F5344CB8AC3E}">
        <p14:creationId xmlns:p14="http://schemas.microsoft.com/office/powerpoint/2010/main" val="155356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DB2720-D59C-4C63-9035-2E4268B913C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2132856"/>
            <a:ext cx="11276632" cy="4248472"/>
          </a:xfrm>
        </p:spPr>
        <p:txBody>
          <a:bodyPr/>
          <a:lstStyle/>
          <a:p>
            <a:endParaRPr lang="en-GB" sz="2200" dirty="0"/>
          </a:p>
          <a:p>
            <a:r>
              <a:rPr lang="en-GB" sz="2200" dirty="0"/>
              <a:t>Registration for the grammar school tests closes on 11 September 2020 at </a:t>
            </a:r>
            <a:r>
              <a:rPr lang="en-GB" sz="2200" b="1" dirty="0"/>
              <a:t>midday</a:t>
            </a:r>
            <a:r>
              <a:rPr lang="en-GB" sz="2200" dirty="0"/>
              <a:t>.</a:t>
            </a:r>
          </a:p>
          <a:p>
            <a:r>
              <a:rPr lang="en-GB" sz="2200" dirty="0"/>
              <a:t>Registration forms can be downloaded from the schools’ websites.</a:t>
            </a:r>
          </a:p>
          <a:p>
            <a:r>
              <a:rPr lang="en-GB" sz="2200" dirty="0"/>
              <a:t>You can also request a form from the schools directly or register online. </a:t>
            </a:r>
          </a:p>
          <a:p>
            <a:r>
              <a:rPr lang="en-GB" sz="2200" dirty="0"/>
              <a:t>Grammar school tests take place on 26 September 2020. </a:t>
            </a:r>
          </a:p>
          <a:p>
            <a:r>
              <a:rPr lang="en-GB" sz="2200" dirty="0"/>
              <a:t>Pupils will be tested in Maths, English and Verbal Reasoning for the Grammar schools.</a:t>
            </a:r>
          </a:p>
          <a:p>
            <a:r>
              <a:rPr lang="en-GB" sz="2200" dirty="0"/>
              <a:t>Test results will be posted by the schools in mid October 2020.</a:t>
            </a:r>
          </a:p>
          <a:p>
            <a:r>
              <a:rPr lang="en-GB" sz="2200" dirty="0"/>
              <a:t>Registering to sit a school’s test is not the same as making an application. </a:t>
            </a:r>
          </a:p>
          <a:p>
            <a:r>
              <a:rPr lang="en-GB" sz="2200" dirty="0"/>
              <a:t>You must also submit an application to BCP Council by 31 October 2020.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A96C-2F81-4124-854F-C3667F6D7A5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8000" y="980729"/>
            <a:ext cx="11276632" cy="1152127"/>
          </a:xfrm>
        </p:spPr>
        <p:txBody>
          <a:bodyPr/>
          <a:lstStyle/>
          <a:p>
            <a:r>
              <a:rPr lang="en-GB" dirty="0"/>
              <a:t>	Academic testing – Grammar Schools</a:t>
            </a:r>
          </a:p>
          <a:p>
            <a:r>
              <a:rPr lang="en-GB" sz="1400" dirty="0"/>
              <a:t>	(For places at Bournemouth School, Bournemouth School for Girls, Parkstone Grammar School and Poole Grammar School)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5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FFA1D6-DF60-469D-AECD-08DC99D7C30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8000" y="1988840"/>
            <a:ext cx="11132616" cy="4392488"/>
          </a:xfrm>
        </p:spPr>
        <p:txBody>
          <a:bodyPr/>
          <a:lstStyle/>
          <a:p>
            <a:endParaRPr lang="en-GB" sz="2200" dirty="0"/>
          </a:p>
          <a:p>
            <a:r>
              <a:rPr lang="en-GB" sz="2200" dirty="0"/>
              <a:t>Registration for “Expressly Academic” closes on 10 September 2020.</a:t>
            </a:r>
          </a:p>
          <a:p>
            <a:r>
              <a:rPr lang="en-GB" sz="2200" dirty="0"/>
              <a:t>Registration forms can be downloaded from the school’s website.</a:t>
            </a:r>
          </a:p>
          <a:p>
            <a:r>
              <a:rPr lang="en-GB" sz="2200" dirty="0"/>
              <a:t>You can also request a form from the school directly or register online. </a:t>
            </a:r>
          </a:p>
          <a:p>
            <a:r>
              <a:rPr lang="en-GB" sz="2200" dirty="0"/>
              <a:t>The test for the “Expressly Academic Class” is on 3 October 2020.</a:t>
            </a:r>
          </a:p>
          <a:p>
            <a:r>
              <a:rPr lang="en-GB" sz="2200" dirty="0"/>
              <a:t>The Expressly Academic test will test English, Maths and include a Special Access Reasoning Test.</a:t>
            </a:r>
          </a:p>
          <a:p>
            <a:r>
              <a:rPr lang="en-GB" sz="2200" dirty="0"/>
              <a:t>Test results will be posted by the school in mid October 2020.</a:t>
            </a:r>
          </a:p>
          <a:p>
            <a:r>
              <a:rPr lang="en-GB" sz="2200" dirty="0"/>
              <a:t>Registering to sit a school’s test is not the same as making an application. </a:t>
            </a:r>
          </a:p>
          <a:p>
            <a:r>
              <a:rPr lang="en-GB" sz="2200" dirty="0"/>
              <a:t>You must also submit an application to BCP Council by 31 October 2020.</a:t>
            </a:r>
          </a:p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D71B2-30B2-4A9F-BB0A-AF2779E97B7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8000" y="980728"/>
            <a:ext cx="11276632" cy="1008112"/>
          </a:xfrm>
        </p:spPr>
        <p:txBody>
          <a:bodyPr/>
          <a:lstStyle/>
          <a:p>
            <a:r>
              <a:rPr lang="en-GB" dirty="0"/>
              <a:t>Academic testing </a:t>
            </a:r>
            <a:r>
              <a:rPr lang="en-GB" sz="1400" dirty="0"/>
              <a:t>(For the “Expressly Academic Class” at Poole High School)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4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898553-B9D5-4617-BD3F-13EE54F249C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There is a possibility that a new school will open </a:t>
            </a:r>
            <a:r>
              <a:rPr lang="en-GB"/>
              <a:t>in Bournemouth.</a:t>
            </a:r>
            <a:endParaRPr lang="en-GB" dirty="0"/>
          </a:p>
          <a:p>
            <a:endParaRPr lang="en-GB" dirty="0"/>
          </a:p>
          <a:p>
            <a:r>
              <a:rPr lang="en-GB" dirty="0"/>
              <a:t>As yet the opening date has not been confirmed.</a:t>
            </a:r>
          </a:p>
          <a:p>
            <a:endParaRPr lang="en-GB" dirty="0"/>
          </a:p>
          <a:p>
            <a:r>
              <a:rPr lang="en-GB" dirty="0"/>
              <a:t>Any information will be published via the BCP council website: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www.bcpcouncil.gov.uk</a:t>
            </a:r>
            <a:r>
              <a:rPr lang="en-GB" dirty="0"/>
              <a:t> </a:t>
            </a:r>
          </a:p>
          <a:p>
            <a:pPr marL="400050"/>
            <a:r>
              <a:rPr lang="en-GB" dirty="0"/>
              <a:t>Information about this school can be found on their website:</a:t>
            </a:r>
          </a:p>
          <a:p>
            <a:pPr marL="57150" indent="0">
              <a:buNone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www.livingstonebournemouth.org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1BCC2-16F4-4E21-A1D5-039699FEA8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8000" y="1363443"/>
            <a:ext cx="11276632" cy="985437"/>
          </a:xfrm>
        </p:spPr>
        <p:txBody>
          <a:bodyPr/>
          <a:lstStyle/>
          <a:p>
            <a:r>
              <a:rPr lang="en-GB" dirty="0"/>
              <a:t>Potential New School in Bournemouth </a:t>
            </a:r>
          </a:p>
          <a:p>
            <a:r>
              <a:rPr lang="en-GB" sz="1600" dirty="0"/>
              <a:t>(The Livingstone Academy)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635026"/>
      </p:ext>
    </p:extLst>
  </p:cSld>
  <p:clrMapOvr>
    <a:masterClrMapping/>
  </p:clrMapOvr>
</p:sld>
</file>

<file path=ppt/theme/theme1.xml><?xml version="1.0" encoding="utf-8"?>
<a:theme xmlns:a="http://schemas.openxmlformats.org/drawingml/2006/main" name="BCP_white_titl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00B050"/>
      </a:accent3>
      <a:accent4>
        <a:srgbClr val="FFC000"/>
      </a:accent4>
      <a:accent5>
        <a:srgbClr val="00B0F0"/>
      </a:accent5>
      <a:accent6>
        <a:srgbClr val="BFBFB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C3A9215A-43CE-45A8-BAF5-E6DA0AC40BEB}"/>
    </a:ext>
  </a:extLst>
</a:theme>
</file>

<file path=ppt/theme/theme10.xml><?xml version="1.0" encoding="utf-8"?>
<a:theme xmlns:a="http://schemas.openxmlformats.org/drawingml/2006/main" name="BCP_blue_full_width_cont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9DD3EDEB-6544-424B-AF86-E9A505A73E3F}"/>
    </a:ext>
  </a:extLst>
</a:theme>
</file>

<file path=ppt/theme/theme11.xml><?xml version="1.0" encoding="utf-8"?>
<a:theme xmlns:a="http://schemas.openxmlformats.org/drawingml/2006/main" name="BCP_white_picture_full_wid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C97ED95B-668E-440F-AF13-1097BC8DE625}"/>
    </a:ext>
  </a:extLst>
</a:theme>
</file>

<file path=ppt/theme/theme12.xml><?xml version="1.0" encoding="utf-8"?>
<a:theme xmlns:a="http://schemas.openxmlformats.org/drawingml/2006/main" name="BCP_purple_fin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30890725-948E-4476-B7B5-8855436ED34B}"/>
    </a:ext>
  </a:extLst>
</a:theme>
</file>

<file path=ppt/theme/theme13.xml><?xml version="1.0" encoding="utf-8"?>
<a:theme xmlns:a="http://schemas.openxmlformats.org/drawingml/2006/main" name="BCP_white_fin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73288047-84F2-4423-8746-705964104072}"/>
    </a:ext>
  </a:extLst>
</a:theme>
</file>

<file path=ppt/theme/theme14.xml><?xml version="1.0" encoding="utf-8"?>
<a:theme xmlns:a="http://schemas.openxmlformats.org/drawingml/2006/main" name="BCP_blue_fin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9D6EE114-05D9-4168-BE33-DA07AC9CAC23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CP_Purple_Titl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00B050"/>
      </a:accent3>
      <a:accent4>
        <a:srgbClr val="FFC000"/>
      </a:accent4>
      <a:accent5>
        <a:srgbClr val="00B0F0"/>
      </a:accent5>
      <a:accent6>
        <a:srgbClr val="BFBFB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51B984CB-204C-4D5A-AA13-A2819179AC0B}"/>
    </a:ext>
  </a:extLst>
</a:theme>
</file>

<file path=ppt/theme/theme3.xml><?xml version="1.0" encoding="utf-8"?>
<a:theme xmlns:a="http://schemas.openxmlformats.org/drawingml/2006/main" name="BCP_Blue_Titl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00B050"/>
      </a:accent3>
      <a:accent4>
        <a:srgbClr val="FFC000"/>
      </a:accent4>
      <a:accent5>
        <a:srgbClr val="00B0F0"/>
      </a:accent5>
      <a:accent6>
        <a:srgbClr val="BFBFB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669156B4-9FA1-48ED-9596-E9F3C0367DF5}"/>
    </a:ext>
  </a:extLst>
</a:theme>
</file>

<file path=ppt/theme/theme4.xml><?xml version="1.0" encoding="utf-8"?>
<a:theme xmlns:a="http://schemas.openxmlformats.org/drawingml/2006/main" name="BCP_white_split_colum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FB21BBA4-5070-4B85-A5F7-63BBCB000BA5}"/>
    </a:ext>
  </a:extLst>
</a:theme>
</file>

<file path=ppt/theme/theme5.xml><?xml version="1.0" encoding="utf-8"?>
<a:theme xmlns:a="http://schemas.openxmlformats.org/drawingml/2006/main" name="BCP_white_full_width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777BCF33-EB72-4E6A-A00F-BB6549AC8364}"/>
    </a:ext>
  </a:extLst>
</a:theme>
</file>

<file path=ppt/theme/theme6.xml><?xml version="1.0" encoding="utf-8"?>
<a:theme xmlns:a="http://schemas.openxmlformats.org/drawingml/2006/main" name="BCP_blue_full_width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2B066579-2116-45E2-9068-0C9A8567199E}"/>
    </a:ext>
  </a:extLst>
</a:theme>
</file>

<file path=ppt/theme/theme7.xml><?xml version="1.0" encoding="utf-8"?>
<a:theme xmlns:a="http://schemas.openxmlformats.org/drawingml/2006/main" name="BCP_purple_split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D455F007-263B-4F47-9187-35F39D48D4D8}"/>
    </a:ext>
  </a:extLst>
</a:theme>
</file>

<file path=ppt/theme/theme8.xml><?xml version="1.0" encoding="utf-8"?>
<a:theme xmlns:a="http://schemas.openxmlformats.org/drawingml/2006/main" name="BCP_blue_split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2744E515-CAA7-4BBA-865F-0686A1BD33DE}"/>
    </a:ext>
  </a:extLst>
</a:theme>
</file>

<file path=ppt/theme/theme9.xml><?xml version="1.0" encoding="utf-8"?>
<a:theme xmlns:a="http://schemas.openxmlformats.org/drawingml/2006/main" name="BCP_purple_full_width_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CP_PPT_TEMPLATE" id="{BF5A0936-EA82-4C3B-B4E9-BAEE6EA5B3E6}" vid="{CD552AA2-6EDC-4105-A44C-676FE1ADE9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A7894322CD7B4A80C0CAD667696297" ma:contentTypeVersion="9" ma:contentTypeDescription="Create a new document." ma:contentTypeScope="" ma:versionID="66fad0f83023901b663734803f5a21c4">
  <xsd:schema xmlns:xsd="http://www.w3.org/2001/XMLSchema" xmlns:xs="http://www.w3.org/2001/XMLSchema" xmlns:p="http://schemas.microsoft.com/office/2006/metadata/properties" xmlns:ns2="e22df625-03fb-4495-839e-528e1bd678b1" xmlns:ns3="173ac6bd-a601-42dd-ac53-a062a318c6f0" targetNamespace="http://schemas.microsoft.com/office/2006/metadata/properties" ma:root="true" ma:fieldsID="a8e1bdfc6d606f84612b88783c3da9a2" ns2:_="" ns3:_="">
    <xsd:import namespace="e22df625-03fb-4495-839e-528e1bd678b1"/>
    <xsd:import namespace="173ac6bd-a601-42dd-ac53-a062a318c6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Description0" minOccurs="0"/>
                <xsd:element ref="ns2:Category_x0020__x002f__x0020_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df625-03fb-4495-839e-528e1bd67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Description0" ma:index="15" nillable="true" ma:displayName="Description" ma:format="Dropdown" ma:internalName="Description0">
      <xsd:simpleType>
        <xsd:restriction base="dms:Note">
          <xsd:maxLength value="255"/>
        </xsd:restriction>
      </xsd:simpleType>
    </xsd:element>
    <xsd:element name="Category_x0020__x002f__x0020_Owner" ma:index="16" nillable="true" ma:displayName="Category" ma:format="Dropdown" ma:internalName="Category_x0020__x002f__x0020_Owner">
      <xsd:simpleType>
        <xsd:restriction base="dms:Choice">
          <xsd:enumeration value="Business Continuity"/>
          <xsd:enumeration value="Corporate Communications"/>
          <xsd:enumeration value="Democratic Services"/>
          <xsd:enumeration value="Employment"/>
          <xsd:enumeration value="Finance"/>
          <xsd:enumeration value="Health &amp; Fire Safety"/>
          <xsd:enumeration value="Information Governance"/>
          <xsd:enumeration value="ICT"/>
          <xsd:enumeration value="Pay Pensions &amp; Benefits"/>
          <xsd:enumeration value="Procurement"/>
          <xsd:enumeration value="Recruitment &amp; Induc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ac6bd-a601-42dd-ac53-a062a318c6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73ac6bd-a601-42dd-ac53-a062a318c6f0">
      <UserInfo>
        <DisplayName>Graham Farrant</DisplayName>
        <AccountId>5469</AccountId>
        <AccountType/>
      </UserInfo>
      <UserInfo>
        <DisplayName>Sandy Rysiok</DisplayName>
        <AccountId>793</AccountId>
        <AccountType/>
      </UserInfo>
      <UserInfo>
        <DisplayName>Karen Nichols</DisplayName>
        <AccountId>2869</AccountId>
        <AccountType/>
      </UserInfo>
      <UserInfo>
        <DisplayName>Tony Smikle</DisplayName>
        <AccountId>3903</AccountId>
        <AccountType/>
      </UserInfo>
    </SharedWithUsers>
    <Category_x0020__x002f__x0020_Owner xmlns="e22df625-03fb-4495-839e-528e1bd678b1" xsi:nil="true"/>
    <Description0 xmlns="e22df625-03fb-4495-839e-528e1bd678b1" xsi:nil="true"/>
  </documentManagement>
</p:properties>
</file>

<file path=customXml/itemProps1.xml><?xml version="1.0" encoding="utf-8"?>
<ds:datastoreItem xmlns:ds="http://schemas.openxmlformats.org/officeDocument/2006/customXml" ds:itemID="{E3719773-AE96-4134-988A-D21D07DEED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898BBD-EA68-4DD1-850A-6E6BF9E533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df625-03fb-4495-839e-528e1bd678b1"/>
    <ds:schemaRef ds:uri="173ac6bd-a601-42dd-ac53-a062a318c6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80D6B-54AD-4F58-8F52-05AAEA54BAAB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e22df625-03fb-4495-839e-528e1bd678b1"/>
    <ds:schemaRef ds:uri="173ac6bd-a601-42dd-ac53-a062a318c6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BCP_template</Template>
  <TotalTime>2557</TotalTime>
  <Words>1198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Calibri</vt:lpstr>
      <vt:lpstr>BCP_white_title</vt:lpstr>
      <vt:lpstr>BCP_Purple_Title</vt:lpstr>
      <vt:lpstr>BCP_Blue_Title</vt:lpstr>
      <vt:lpstr>BCP_white_split_column</vt:lpstr>
      <vt:lpstr>BCP_white_full_width_content</vt:lpstr>
      <vt:lpstr>BCP_blue_full_width_content</vt:lpstr>
      <vt:lpstr>BCP_purple_split_content</vt:lpstr>
      <vt:lpstr>BCP_blue_split_content</vt:lpstr>
      <vt:lpstr>BCP_purple_full_width_content</vt:lpstr>
      <vt:lpstr>BCP_blue_full_width_content1</vt:lpstr>
      <vt:lpstr>BCP_white_picture_full_width</vt:lpstr>
      <vt:lpstr>BCP_purple_finish</vt:lpstr>
      <vt:lpstr>BCP_white_finish</vt:lpstr>
      <vt:lpstr>BCP_blue_finish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Land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Smith</dc:creator>
  <cp:lastModifiedBy>Carly Williams</cp:lastModifiedBy>
  <cp:revision>78</cp:revision>
  <cp:lastPrinted>2019-05-02T09:11:16Z</cp:lastPrinted>
  <dcterms:created xsi:type="dcterms:W3CDTF">2019-02-05T09:29:31Z</dcterms:created>
  <dcterms:modified xsi:type="dcterms:W3CDTF">2020-06-26T16:22:45Z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0x010100CDA7894322CD7B4A80C0CAD667696297</vt:lpwstr>
  </property>
  <property fmtid="{D5CDD505-2E9C-101B-9397-08002B2CF9AE}" pid="3" name="AuthorIds_UIVersion_1024">
    <vt:lpwstr>575</vt:lpwstr>
  </property>
  <property fmtid="{D5CDD505-2E9C-101B-9397-08002B2CF9AE}" pid="4" name="AuthorIds_UIVersion_1536">
    <vt:lpwstr>222</vt:lpwstr>
  </property>
</Properties>
</file>